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6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29" r:id="rId41"/>
    <p:sldId id="295" r:id="rId42"/>
    <p:sldId id="296" r:id="rId43"/>
    <p:sldId id="297" r:id="rId44"/>
    <p:sldId id="298" r:id="rId45"/>
    <p:sldId id="299" r:id="rId46"/>
    <p:sldId id="300" r:id="rId47"/>
    <p:sldId id="303" r:id="rId48"/>
    <p:sldId id="302" r:id="rId49"/>
    <p:sldId id="301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6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Definition: </a:t>
            </a:r>
            <a:r>
              <a:rPr lang="en-US" sz="1200">
                <a:solidFill>
                  <a:srgbClr val="262626"/>
                </a:solidFill>
              </a:rPr>
              <a:t>A feeling of regard and consideration for someone or something; to be thoughtful toward another so as not to offend or to wrong.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image: Joking or “kidding around”.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image: Negative comments, sarcasm, and pestering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image: and these behaviors are often guarded in secrecy/ secret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Behaviors that bring down morale and destroy social connections.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Read aloud Case Example 1.7, “El Gordo”</a:t>
            </a:r>
            <a:endParaRPr dirty="0"/>
          </a:p>
        </p:txBody>
      </p:sp>
      <p:sp>
        <p:nvSpPr>
          <p:cNvPr id="287" name="Google Shape;28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1"/>
              <a:t>When these are unwelcome, pervasive, hurtful, intimidating, </a:t>
            </a:r>
            <a:r>
              <a:rPr lang="en-US" sz="1800" b="1" i="1" u="sng"/>
              <a:t>and</a:t>
            </a:r>
            <a:r>
              <a:rPr lang="en-US" sz="1800" b="1" i="1"/>
              <a:t> aimed at someone’s race, color, culture, etc.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…and create a hostile work environment or cause someone to leave their job, they are a form of discrimination and are </a:t>
            </a:r>
            <a:r>
              <a:rPr lang="en-US" sz="1800" u="sng"/>
              <a:t>against the law!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296" name="Google Shape;29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2" name="Google Shape;472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0" name="Google Shape;480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262626"/>
                </a:solidFill>
              </a:rPr>
              <a:t>A person who is present when an event takes place but isn’t directly involved. Bystanders might be present when sexual harassment occurs—or who witness the circumstances that lead up to it.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5" name="Google Shape;495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262626"/>
                </a:solidFill>
              </a:rPr>
              <a:t>A person who is present when an event takes place but isn’t directly involved. Bystanders might be present when sexual harassment occurs—or who witness the circumstances that lead up to it.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5" name="Google Shape;495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80093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2" name="Google Shape;50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7" name="Google Shape;51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4" name="Google Shape;52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solidFill>
                  <a:srgbClr val="262626"/>
                </a:solidFill>
              </a:rPr>
              <a:t>Definition:  One that is associated with another as a helper: a person or group that provides assistance and support in an ongoing effort, activity or struggle</a:t>
            </a:r>
            <a:br>
              <a:rPr lang="en-US" sz="1600">
                <a:solidFill>
                  <a:srgbClr val="262626"/>
                </a:solidFill>
              </a:rPr>
            </a:br>
            <a:r>
              <a:rPr lang="en-US" sz="1600">
                <a:solidFill>
                  <a:srgbClr val="262626"/>
                </a:solidFill>
              </a:rPr>
              <a:t> (Merriam-Webster) </a:t>
            </a:r>
            <a:br>
              <a:rPr lang="en-US" sz="1600">
                <a:solidFill>
                  <a:srgbClr val="262626"/>
                </a:solidFill>
              </a:rPr>
            </a:br>
            <a:endParaRPr sz="1600"/>
          </a:p>
        </p:txBody>
      </p:sp>
      <p:sp>
        <p:nvSpPr>
          <p:cNvPr id="532" name="Google Shape;532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262626"/>
                </a:solidFill>
              </a:rPr>
              <a:t>An ally is someone who does more than just observe. They provide help and support!</a:t>
            </a:r>
            <a:endParaRPr/>
          </a:p>
        </p:txBody>
      </p:sp>
      <p:sp>
        <p:nvSpPr>
          <p:cNvPr id="547" name="Google Shape;547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9" name="Google Shape;58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1" name="Google Shape;58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5" name="Google Shape;57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2" name="Google Shape;60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>
                <a:solidFill>
                  <a:srgbClr val="262626"/>
                </a:solidFill>
              </a:rPr>
              <a:t>Remember, things like supporting someone’s account of what happened, helping someone fill out a form or serving as a witness can have a huge impact on a person’s life and well-being.</a:t>
            </a:r>
            <a:endParaRPr sz="1600"/>
          </a:p>
        </p:txBody>
      </p:sp>
      <p:sp>
        <p:nvSpPr>
          <p:cNvPr id="609" name="Google Shape;609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2" name="Google Shape;62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6" name="Google Shape;63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3" name="Google Shape;64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0" name="Google Shape;65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6" name="Google Shape;656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262626"/>
                </a:solidFill>
              </a:rPr>
              <a:t>(Share thoughts)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26262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262626"/>
                </a:solidFill>
              </a:rPr>
              <a:t>Remember, not all supervisors behave like Miguel in this scene. </a:t>
            </a:r>
            <a:endParaRPr/>
          </a:p>
        </p:txBody>
      </p:sp>
      <p:sp>
        <p:nvSpPr>
          <p:cNvPr id="657" name="Google Shape;657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2" name="Google Shape;672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/>
              <a:t>Growers can be held responsible and legally liable if they don’t fix the reported problem. </a:t>
            </a:r>
            <a:endParaRPr/>
          </a:p>
        </p:txBody>
      </p:sp>
      <p:sp>
        <p:nvSpPr>
          <p:cNvPr id="673" name="Google Shape;673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7" name="Google Shape;68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2" name="Google Shape;70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9" name="Google Shape;70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6" name="Google Shape;71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4" name="Google Shape;72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1" name="Google Shape;73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5" name="Google Shape;74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1" name="Google Shape;75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5" name="Google Shape;76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2" name="Google Shape;772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9" name="Google Shape;779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are some examples.. Next slide shows examples, so highlight the ones mentioned by participants. </a:t>
            </a:r>
            <a:endParaRPr/>
          </a:p>
        </p:txBody>
      </p:sp>
      <p:sp>
        <p:nvSpPr>
          <p:cNvPr id="168" name="Google Shape;16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3" name="Google Shape;793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 Rural Legal Assistance, Inc. </a:t>
            </a:r>
            <a:endParaRPr/>
          </a:p>
        </p:txBody>
      </p:sp>
      <p:sp>
        <p:nvSpPr>
          <p:cNvPr id="794" name="Google Shape;794;p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1" name="Google Shape;801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8" name="Google Shape;808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3" name="Google Shape;823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4" name="Google Shape;824;p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0" name="Google Shape;830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7D0C0"/>
          </a:solidFill>
          <a:ln>
            <a:noFill/>
          </a:ln>
        </p:spPr>
        <p:txBody>
          <a:bodyPr spcFirstLastPara="1" wrap="square" lIns="457200" tIns="4572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Jeremybennett-sticky-note-pad-and-pencil.svg" TargetMode="External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subTitle" idx="4294967295"/>
          </p:nvPr>
        </p:nvSpPr>
        <p:spPr>
          <a:xfrm>
            <a:off x="6620566" y="4600626"/>
            <a:ext cx="515951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Char char=" "/>
            </a:pPr>
            <a:r>
              <a:rPr lang="en-US" sz="3000" b="0" i="0" u="none" strike="noStrike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Presentacion del facilitador- Trabajador del campo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Char char=" "/>
            </a:pPr>
            <a:r>
              <a:rPr lang="en-US" sz="3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 txBox="1">
            <a:spLocks noGrp="1"/>
          </p:cNvSpPr>
          <p:nvPr>
            <p:ph type="ctrTitle" idx="4294967295"/>
          </p:nvPr>
        </p:nvSpPr>
        <p:spPr>
          <a:xfrm>
            <a:off x="6938050" y="937975"/>
            <a:ext cx="4935000" cy="3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¡Basta!</a:t>
            </a: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Prevenga el </a:t>
            </a:r>
            <a:r>
              <a:rPr lang="en-US" sz="5400" b="1">
                <a:solidFill>
                  <a:schemeClr val="dk1"/>
                </a:solidFill>
              </a:rPr>
              <a:t>A</a:t>
            </a: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coso </a:t>
            </a:r>
            <a:r>
              <a:rPr lang="en-US" sz="5400" b="1">
                <a:solidFill>
                  <a:schemeClr val="dk1"/>
                </a:solidFill>
              </a:rPr>
              <a:t>S</a:t>
            </a: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exual en la Agricultura</a:t>
            </a: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3904" y="457416"/>
            <a:ext cx="2337715" cy="2370191"/>
          </a:xfrm>
          <a:prstGeom prst="rect">
            <a:avLst/>
          </a:prstGeom>
          <a:noFill/>
          <a:ln w="228600" cap="sq" cmpd="thickThin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08" name="Google Shape;108;p13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-4" b="-4"/>
          <a:stretch/>
        </p:blipFill>
        <p:spPr>
          <a:xfrm>
            <a:off x="3367016" y="3209163"/>
            <a:ext cx="2356467" cy="235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5">
            <a:alphaModFix/>
          </a:blip>
          <a:srcRect t="11549" r="1"/>
          <a:stretch/>
        </p:blipFill>
        <p:spPr>
          <a:xfrm>
            <a:off x="459816" y="3238191"/>
            <a:ext cx="2607210" cy="230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032" y="485540"/>
            <a:ext cx="2370191" cy="237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77303" y="6526540"/>
            <a:ext cx="12346605" cy="1342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 descr="A close up of a logo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24658" y="5344041"/>
            <a:ext cx="1133556" cy="763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 rotWithShape="1">
          <a:blip r:embed="rId4">
            <a:alphaModFix/>
          </a:blip>
          <a:srcRect t="2269"/>
          <a:stretch/>
        </p:blipFill>
        <p:spPr>
          <a:xfrm>
            <a:off x="2490347" y="43545"/>
            <a:ext cx="6725842" cy="6251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title" idx="4294967295"/>
          </p:nvPr>
        </p:nvSpPr>
        <p:spPr>
          <a:xfrm>
            <a:off x="742121" y="1667724"/>
            <a:ext cx="10707757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i="1"/>
              <a:t>P: ¿Qué significa el respeto para usted? </a:t>
            </a:r>
            <a:br>
              <a:rPr lang="en-US" sz="4000" i="1"/>
            </a:br>
            <a:r>
              <a:rPr lang="en-US"/>
              <a:t> </a:t>
            </a:r>
            <a:br>
              <a:rPr lang="en-US"/>
            </a:br>
            <a:endParaRPr sz="5400"/>
          </a:p>
        </p:txBody>
      </p:sp>
      <p:pic>
        <p:nvPicPr>
          <p:cNvPr id="199" name="Google Shape;19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7" name="Google Shape;207;p2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Google Shape;208;p24"/>
          <p:cNvSpPr/>
          <p:nvPr/>
        </p:nvSpPr>
        <p:spPr>
          <a:xfrm>
            <a:off x="-677382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2"/>
          </p:nvPr>
        </p:nvSpPr>
        <p:spPr>
          <a:xfrm>
            <a:off x="7290423" y="-677331"/>
            <a:ext cx="3341488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RESPETO</a:t>
            </a:r>
            <a:endParaRPr sz="4400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24"/>
          <p:cNvCxnSpPr/>
          <p:nvPr/>
        </p:nvCxnSpPr>
        <p:spPr>
          <a:xfrm>
            <a:off x="6436360" y="244740"/>
            <a:ext cx="0" cy="3558208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Google Shape;211;p24"/>
          <p:cNvSpPr/>
          <p:nvPr/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 descr="handshake-icon-3551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935" y="-1101809"/>
            <a:ext cx="5752106" cy="575210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19;p25"/>
          <p:cNvSpPr txBox="1">
            <a:spLocks noGrp="1"/>
          </p:cNvSpPr>
          <p:nvPr>
            <p:ph type="title"/>
          </p:nvPr>
        </p:nvSpPr>
        <p:spPr>
          <a:xfrm>
            <a:off x="965200" y="3887277"/>
            <a:ext cx="10718799" cy="181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262626"/>
              </a:buClr>
              <a:buSzPts val="4000"/>
            </a:pPr>
            <a:r>
              <a:rPr lang="es-ES" sz="4000" dirty="0">
                <a:solidFill>
                  <a:schemeClr val="tx1"/>
                </a:solidFill>
              </a:rPr>
              <a:t/>
            </a:r>
            <a:br>
              <a:rPr lang="es-ES" sz="4000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Un sentimiento de consideración y consideración por alguien o algo; ser considerado con el otro para no ofender o </a:t>
            </a:r>
            <a:r>
              <a:rPr lang="es-ES" dirty="0" smtClean="0">
                <a:solidFill>
                  <a:schemeClr val="tx1"/>
                </a:solidFill>
              </a:rPr>
              <a:t>equivocarse. 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>
            <a:spLocks noGrp="1"/>
          </p:cNvSpPr>
          <p:nvPr>
            <p:ph type="title" idx="4294967295"/>
          </p:nvPr>
        </p:nvSpPr>
        <p:spPr>
          <a:xfrm>
            <a:off x="742121" y="1259315"/>
            <a:ext cx="10707757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i="1"/>
              <a:t>P: ¿Cuáles son los actos comunes de falta de respeto en el lugar de trabajo que afectan a las personas que trabajan en una organización? </a:t>
            </a:r>
            <a:br>
              <a:rPr lang="en-US" sz="4000" i="1"/>
            </a:br>
            <a:r>
              <a:rPr lang="en-US"/>
              <a:t> </a:t>
            </a:r>
            <a:br>
              <a:rPr lang="en-US"/>
            </a:br>
            <a:endParaRPr sz="5400"/>
          </a:p>
        </p:txBody>
      </p:sp>
      <p:pic>
        <p:nvPicPr>
          <p:cNvPr id="220" name="Google Shape;22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>
            <a:spLocks noGrp="1"/>
          </p:cNvSpPr>
          <p:nvPr>
            <p:ph type="title"/>
          </p:nvPr>
        </p:nvSpPr>
        <p:spPr>
          <a:xfrm>
            <a:off x="1102092" y="1505279"/>
            <a:ext cx="10058400" cy="680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3959" i="1" dirty="0" err="1">
                <a:solidFill>
                  <a:srgbClr val="000000"/>
                </a:solidFill>
              </a:rPr>
              <a:t>Falta</a:t>
            </a:r>
            <a:r>
              <a:rPr lang="en-US" sz="3959" i="1" dirty="0">
                <a:solidFill>
                  <a:srgbClr val="000000"/>
                </a:solidFill>
              </a:rPr>
              <a:t> de </a:t>
            </a:r>
            <a:r>
              <a:rPr lang="en-US" sz="3959" i="1" dirty="0" err="1">
                <a:solidFill>
                  <a:srgbClr val="000000"/>
                </a:solidFill>
              </a:rPr>
              <a:t>Respeto</a:t>
            </a:r>
            <a:r>
              <a:rPr lang="en-US" sz="3959" i="1" dirty="0">
                <a:solidFill>
                  <a:srgbClr val="000000"/>
                </a:solidFill>
              </a:rPr>
              <a:t>, </a:t>
            </a:r>
            <a:r>
              <a:rPr lang="en-US" sz="3959" dirty="0" err="1">
                <a:solidFill>
                  <a:srgbClr val="000000"/>
                </a:solidFill>
              </a:rPr>
              <a:t>algunos</a:t>
            </a:r>
            <a:r>
              <a:rPr lang="en-US" sz="3959" dirty="0">
                <a:solidFill>
                  <a:srgbClr val="000000"/>
                </a:solidFill>
              </a:rPr>
              <a:t> </a:t>
            </a:r>
            <a:r>
              <a:rPr lang="en-US" sz="3959" dirty="0" err="1">
                <a:solidFill>
                  <a:srgbClr val="000000"/>
                </a:solidFill>
              </a:rPr>
              <a:t>ejemplos</a:t>
            </a:r>
            <a:r>
              <a:rPr lang="en-US" sz="3959" dirty="0">
                <a:solidFill>
                  <a:srgbClr val="000000"/>
                </a:solidFill>
              </a:rPr>
              <a:t>:</a:t>
            </a:r>
            <a:br>
              <a:rPr lang="en-US" sz="3959" dirty="0">
                <a:solidFill>
                  <a:srgbClr val="000000"/>
                </a:solidFill>
              </a:rPr>
            </a:br>
            <a:endParaRPr sz="3959" dirty="0"/>
          </a:p>
        </p:txBody>
      </p:sp>
      <p:sp>
        <p:nvSpPr>
          <p:cNvPr id="226" name="Google Shape;226;p26"/>
          <p:cNvSpPr txBox="1">
            <a:spLocks noGrp="1"/>
          </p:cNvSpPr>
          <p:nvPr>
            <p:ph type="body" idx="2"/>
          </p:nvPr>
        </p:nvSpPr>
        <p:spPr>
          <a:xfrm>
            <a:off x="1184655" y="1845734"/>
            <a:ext cx="914895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Estallidos de ira / enojo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Amenazas indirectas o directas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Violencia física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Discriminación/acoso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 indebido de poder o posición: usar la autoridad que usted tiene en su trabajo para maltratar, castigar o abusar de otro empleado.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6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9208" y="444064"/>
            <a:ext cx="1794925" cy="179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1102092" y="1505279"/>
            <a:ext cx="10058400" cy="680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3959">
                <a:solidFill>
                  <a:srgbClr val="000000"/>
                </a:solidFill>
              </a:rPr>
              <a:t>Mas ejemplos:</a:t>
            </a:r>
            <a:br>
              <a:rPr lang="en-US" sz="3959">
                <a:solidFill>
                  <a:srgbClr val="000000"/>
                </a:solidFill>
              </a:rPr>
            </a:br>
            <a:endParaRPr sz="3959"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2"/>
          </p:nvPr>
        </p:nvSpPr>
        <p:spPr>
          <a:xfrm>
            <a:off x="1193533" y="1788916"/>
            <a:ext cx="9148952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Escuchar irrespetuosamente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Invasión de la privacidad/espacio personal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Hallazgo de fallas / quejas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“Saberlo todo”/ tener una actitud superior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Pasivo agresivo  </a:t>
            </a:r>
            <a:endParaRPr sz="2200" i="1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Acoso 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9208" y="444064"/>
            <a:ext cx="1794925" cy="179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>
            <a:spLocks noGrp="1"/>
          </p:cNvSpPr>
          <p:nvPr>
            <p:ph type="title" idx="4294967295"/>
          </p:nvPr>
        </p:nvSpPr>
        <p:spPr>
          <a:xfrm>
            <a:off x="7718071" y="1795589"/>
            <a:ext cx="3941145" cy="432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en-US" sz="3600" i="1"/>
              <a:t>P: ¿Cuáles son las formas en que usted, como empleado, contribuye para tener un lugar de trabajo saludable y seguro?  </a:t>
            </a:r>
            <a:br>
              <a:rPr lang="en-US" sz="3600" i="1"/>
            </a:br>
            <a:endParaRPr sz="4860"/>
          </a:p>
        </p:txBody>
      </p:sp>
      <p:pic>
        <p:nvPicPr>
          <p:cNvPr id="242" name="Google Shape;24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8" descr="WorkersOnSet.jpeg"/>
          <p:cNvPicPr preferRelativeResize="0"/>
          <p:nvPr/>
        </p:nvPicPr>
        <p:blipFill rotWithShape="1">
          <a:blip r:embed="rId4">
            <a:alphaModFix/>
          </a:blip>
          <a:srcRect l="7196" t="17030" r="17834"/>
          <a:stretch/>
        </p:blipFill>
        <p:spPr>
          <a:xfrm>
            <a:off x="291937" y="204390"/>
            <a:ext cx="6933494" cy="569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8"/>
          <p:cNvPicPr preferRelativeResize="0"/>
          <p:nvPr/>
        </p:nvPicPr>
        <p:blipFill rotWithShape="1">
          <a:blip r:embed="rId5">
            <a:alphaModFix/>
          </a:blip>
          <a:srcRect l="2619" r="10703" b="-4"/>
          <a:stretch/>
        </p:blipFill>
        <p:spPr>
          <a:xfrm>
            <a:off x="9292167" y="373863"/>
            <a:ext cx="977352" cy="112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9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29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2" name="Google Shape;252;p29"/>
          <p:cNvSpPr txBox="1">
            <a:spLocks noGrp="1"/>
          </p:cNvSpPr>
          <p:nvPr>
            <p:ph type="title"/>
          </p:nvPr>
        </p:nvSpPr>
        <p:spPr>
          <a:xfrm>
            <a:off x="1102092" y="1505279"/>
            <a:ext cx="10058400" cy="680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3959"/>
              <a:t>Los trabajadores pueden mostrar respeto:</a:t>
            </a:r>
            <a:br>
              <a:rPr lang="en-US" sz="3959"/>
            </a:br>
            <a:endParaRPr sz="3959"/>
          </a:p>
        </p:txBody>
      </p:sp>
      <p:sp>
        <p:nvSpPr>
          <p:cNvPr id="253" name="Google Shape;253;p29"/>
          <p:cNvSpPr txBox="1">
            <a:spLocks noGrp="1"/>
          </p:cNvSpPr>
          <p:nvPr>
            <p:ph type="body" idx="2"/>
          </p:nvPr>
        </p:nvSpPr>
        <p:spPr>
          <a:xfrm>
            <a:off x="1193533" y="1649440"/>
            <a:ext cx="9148952" cy="4715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6002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Char char="▪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Referirse a las personas por su nombre preferido.</a:t>
            </a:r>
            <a:endParaRPr/>
          </a:p>
          <a:p>
            <a:pPr marL="91440" lvl="0" indent="-16002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Char char="▪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Trabajar en equipo.</a:t>
            </a:r>
            <a:endParaRPr/>
          </a:p>
          <a:p>
            <a:pPr marL="91440" lvl="0" indent="-16002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Char char="▪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Mantener el lugar de trabajo limpio y libre de peligros.</a:t>
            </a:r>
            <a:endParaRPr/>
          </a:p>
          <a:p>
            <a:pPr marL="91440" lvl="0" indent="-16002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Char char="▪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Dar refuerzo positivo a los compañeros de trabajo.</a:t>
            </a:r>
            <a:endParaRPr/>
          </a:p>
          <a:p>
            <a:pPr marL="91440" lvl="0" indent="-16002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Char char="▪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Mostrar gratitud.</a:t>
            </a:r>
            <a:endParaRPr/>
          </a:p>
          <a:p>
            <a:pPr marL="91440" lvl="0" indent="-16002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Char char="▪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Llegar a tiempo. </a:t>
            </a:r>
            <a:endParaRPr/>
          </a:p>
          <a:p>
            <a:pPr marL="91440" lvl="0" indent="-16002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Char char="▪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 honesto.</a:t>
            </a:r>
            <a:endParaRPr/>
          </a:p>
          <a:p>
            <a:pPr marL="91440" lvl="0" indent="-16002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Char char="▪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Ayudar a motivar a los demás.</a:t>
            </a:r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9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2195" y="444064"/>
            <a:ext cx="1794925" cy="179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>
            <a:spLocks noGrp="1"/>
          </p:cNvSpPr>
          <p:nvPr>
            <p:ph type="title"/>
          </p:nvPr>
        </p:nvSpPr>
        <p:spPr>
          <a:xfrm>
            <a:off x="1102092" y="1505279"/>
            <a:ext cx="10058400" cy="680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3959"/>
              <a:t>Algunas estrategias posibles incluyen:</a:t>
            </a:r>
            <a:br>
              <a:rPr lang="en-US" sz="3959"/>
            </a:br>
            <a:endParaRPr sz="3959"/>
          </a:p>
        </p:txBody>
      </p:sp>
      <p:sp>
        <p:nvSpPr>
          <p:cNvPr id="261" name="Google Shape;261;p30"/>
          <p:cNvSpPr txBox="1">
            <a:spLocks noGrp="1"/>
          </p:cNvSpPr>
          <p:nvPr>
            <p:ph type="body" idx="2"/>
          </p:nvPr>
        </p:nvSpPr>
        <p:spPr>
          <a:xfrm>
            <a:off x="1175240" y="1843826"/>
            <a:ext cx="9524711" cy="445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6002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Char char="▪"/>
            </a:pP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Usar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lenguaje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positivo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inclusivo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evitar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maldición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no use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lenguaje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grosero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discriminatorio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91440" lvl="0" indent="-16002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Char char="▪"/>
            </a:pP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abierto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opiniones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ideas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91440" lvl="0" indent="-16002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Char char="▪"/>
            </a:pP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Modelar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fomentar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pensamiento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positivo</a:t>
            </a:r>
            <a:endParaRPr dirty="0"/>
          </a:p>
          <a:p>
            <a:pPr marL="91440" lvl="0" indent="-16002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Char char="▪"/>
            </a:pP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Cambiar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forma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responde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situaciones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endParaRPr dirty="0"/>
          </a:p>
          <a:p>
            <a:pPr marL="91440" lvl="0" indent="-16002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Char char="▪"/>
            </a:pP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Ayudar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endParaRPr dirty="0"/>
          </a:p>
          <a:p>
            <a:pPr marL="91440" lvl="0" indent="-16002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Char char="▪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participar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chismes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262" name="Google Shape;26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0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2195" y="20319"/>
            <a:ext cx="1794925" cy="179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 idx="4294967295"/>
          </p:nvPr>
        </p:nvSpPr>
        <p:spPr>
          <a:xfrm>
            <a:off x="823144" y="1555054"/>
            <a:ext cx="10707757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Calibri"/>
              <a:buNone/>
            </a:pPr>
            <a:r>
              <a:rPr lang="en-US" sz="5400" b="1" i="1"/>
              <a:t/>
            </a:r>
            <a:br>
              <a:rPr lang="en-US" sz="5400" b="1" i="1"/>
            </a:br>
            <a:r>
              <a:rPr lang="en-US" sz="4000" i="1"/>
              <a:t>P: ¿Cuándo es el acoso en el lugar de trabajo? </a:t>
            </a:r>
            <a:br>
              <a:rPr lang="en-US" sz="4000" i="1"/>
            </a:br>
            <a:r>
              <a:rPr lang="en-US"/>
              <a:t> </a:t>
            </a:r>
            <a:br>
              <a:rPr lang="en-US"/>
            </a:br>
            <a:r>
              <a:rPr lang="en-US"/>
              <a:t> </a:t>
            </a:r>
            <a:br>
              <a:rPr lang="en-US"/>
            </a:br>
            <a:endParaRPr sz="5400"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1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5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5289755" y="561041"/>
            <a:ext cx="5608288" cy="333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sz="48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Bienvenidos al entrenamiento!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5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061" b="4404"/>
          <a:stretch/>
        </p:blipFill>
        <p:spPr>
          <a:xfrm>
            <a:off x="633999" y="1312918"/>
            <a:ext cx="4001315" cy="3702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5"/>
          <p:cNvCxnSpPr/>
          <p:nvPr/>
        </p:nvCxnSpPr>
        <p:spPr>
          <a:xfrm>
            <a:off x="5447071" y="4343400"/>
            <a:ext cx="5636107" cy="0"/>
          </a:xfrm>
          <a:prstGeom prst="straightConnector1">
            <a:avLst/>
          </a:prstGeom>
          <a:noFill/>
          <a:ln w="9525" cap="flat" cmpd="sng">
            <a:solidFill>
              <a:schemeClr val="dk2">
                <a:alpha val="89411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15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" y="6464808"/>
            <a:ext cx="12191118" cy="1341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p3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7" name="Google Shape;277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2"/>
          <p:cNvSpPr txBox="1">
            <a:spLocks noGrp="1"/>
          </p:cNvSpPr>
          <p:nvPr>
            <p:ph type="title"/>
          </p:nvPr>
        </p:nvSpPr>
        <p:spPr>
          <a:xfrm>
            <a:off x="965201" y="658235"/>
            <a:ext cx="6255026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262626"/>
                </a:solidFill>
              </a:rPr>
              <a:t>El acoso es una conducta no deseada que se basa en la raza, color, religión, sexo (incluido el embarazo), origen nacional, edad, discapacidad o información genética de alguien.</a:t>
            </a:r>
            <a:br>
              <a:rPr lang="en-US" sz="4000">
                <a:solidFill>
                  <a:srgbClr val="262626"/>
                </a:solidFill>
              </a:rPr>
            </a:br>
            <a:r>
              <a:rPr lang="en-US" sz="4000">
                <a:solidFill>
                  <a:srgbClr val="262626"/>
                </a:solidFill>
              </a:rPr>
              <a:t>(EEOC) </a:t>
            </a:r>
            <a:endParaRPr sz="4000">
              <a:solidFill>
                <a:srgbClr val="262626"/>
              </a:solidFill>
              <a:highlight>
                <a:srgbClr val="FFFF00"/>
              </a:highlight>
            </a:endParaRPr>
          </a:p>
        </p:txBody>
      </p:sp>
      <p:sp>
        <p:nvSpPr>
          <p:cNvPr id="279" name="Google Shape;279;p32"/>
          <p:cNvSpPr txBox="1">
            <a:spLocks noGrp="1"/>
          </p:cNvSpPr>
          <p:nvPr>
            <p:ph type="body" idx="2"/>
          </p:nvPr>
        </p:nvSpPr>
        <p:spPr>
          <a:xfrm>
            <a:off x="7870994" y="643467"/>
            <a:ext cx="4321006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ACOSO</a:t>
            </a:r>
            <a:endParaRPr sz="4400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0" name="Google Shape;280;p32"/>
          <p:cNvCxnSpPr/>
          <p:nvPr/>
        </p:nvCxnSpPr>
        <p:spPr>
          <a:xfrm>
            <a:off x="7534656" y="1391367"/>
            <a:ext cx="0" cy="3558208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32"/>
          <p:cNvSpPr/>
          <p:nvPr/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 txBox="1">
            <a:spLocks noGrp="1"/>
          </p:cNvSpPr>
          <p:nvPr>
            <p:ph type="title"/>
          </p:nvPr>
        </p:nvSpPr>
        <p:spPr>
          <a:xfrm>
            <a:off x="1097280" y="647010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b="1" dirty="0" err="1"/>
              <a:t>Tipos</a:t>
            </a:r>
            <a:r>
              <a:rPr lang="en-US" sz="4000" b="1" dirty="0"/>
              <a:t> de </a:t>
            </a:r>
            <a:r>
              <a:rPr lang="en-US" sz="4000" b="1" dirty="0" err="1"/>
              <a:t>acoso</a:t>
            </a:r>
            <a:r>
              <a:rPr lang="en-US" sz="4000" b="1" dirty="0"/>
              <a:t> </a:t>
            </a:r>
            <a:r>
              <a:rPr lang="en-US" sz="4000" b="1" dirty="0" err="1"/>
              <a:t>en</a:t>
            </a:r>
            <a:r>
              <a:rPr lang="en-US" sz="4000" b="1" dirty="0"/>
              <a:t> el </a:t>
            </a:r>
            <a:r>
              <a:rPr lang="en-US" sz="4000" b="1" dirty="0" err="1"/>
              <a:t>lugar</a:t>
            </a:r>
            <a:r>
              <a:rPr lang="en-US" sz="4000" b="1" dirty="0"/>
              <a:t> de </a:t>
            </a:r>
            <a:r>
              <a:rPr lang="en-US" sz="4000" b="1" dirty="0" err="1"/>
              <a:t>trabajo</a:t>
            </a:r>
            <a:r>
              <a:rPr lang="en-US" sz="4000" b="1" dirty="0"/>
              <a:t/>
            </a:r>
            <a:br>
              <a:rPr lang="en-US" sz="4000" b="1" dirty="0"/>
            </a:br>
            <a:endParaRPr sz="4000" dirty="0"/>
          </a:p>
        </p:txBody>
      </p:sp>
      <p:pic>
        <p:nvPicPr>
          <p:cNvPr id="290" name="Google Shape;29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3" descr="mar17-17-638093154-850x47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604" y="2404006"/>
            <a:ext cx="4730370" cy="319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3" descr="33301-819x586-harassme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6792" y="2351495"/>
            <a:ext cx="4417608" cy="3160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>
            <a:spLocks noGrp="1"/>
          </p:cNvSpPr>
          <p:nvPr>
            <p:ph type="ctrTitle"/>
          </p:nvPr>
        </p:nvSpPr>
        <p:spPr>
          <a:xfrm>
            <a:off x="633999" y="4550229"/>
            <a:ext cx="10909073" cy="10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alibri"/>
              <a:buNone/>
            </a:pPr>
            <a:r>
              <a:rPr lang="en-US" sz="4000"/>
              <a:t>¿Qué es un entorno de trabajo hostil?</a:t>
            </a:r>
            <a:endParaRPr sz="4000"/>
          </a:p>
        </p:txBody>
      </p:sp>
      <p:pic>
        <p:nvPicPr>
          <p:cNvPr id="299" name="Google Shape;299;p34"/>
          <p:cNvPicPr preferRelativeResize="0"/>
          <p:nvPr/>
        </p:nvPicPr>
        <p:blipFill rotWithShape="1">
          <a:blip r:embed="rId3">
            <a:alphaModFix/>
          </a:blip>
          <a:srcRect l="2619" r="10703" b="-4"/>
          <a:stretch/>
        </p:blipFill>
        <p:spPr>
          <a:xfrm>
            <a:off x="730540" y="640080"/>
            <a:ext cx="3122619" cy="360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4"/>
          <p:cNvPicPr preferRelativeResize="0"/>
          <p:nvPr/>
        </p:nvPicPr>
        <p:blipFill rotWithShape="1">
          <a:blip r:embed="rId4">
            <a:alphaModFix/>
          </a:blip>
          <a:srcRect t="20263" r="-3" b="1602"/>
          <a:stretch/>
        </p:blipFill>
        <p:spPr>
          <a:xfrm>
            <a:off x="4432872" y="1147264"/>
            <a:ext cx="3312785" cy="2588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4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6554" r="-3" b="-3"/>
          <a:stretch/>
        </p:blipFill>
        <p:spPr>
          <a:xfrm>
            <a:off x="8230289" y="893611"/>
            <a:ext cx="3312784" cy="309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9" name="Google Shape;309;p3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0" name="Google Shape;310;p35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5"/>
          <p:cNvSpPr txBox="1">
            <a:spLocks noGrp="1"/>
          </p:cNvSpPr>
          <p:nvPr>
            <p:ph type="title"/>
          </p:nvPr>
        </p:nvSpPr>
        <p:spPr>
          <a:xfrm>
            <a:off x="5289754" y="1169182"/>
            <a:ext cx="6253317" cy="368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0"/>
              <a:buFont typeface="Calibri"/>
              <a:buNone/>
            </a:pPr>
            <a:r>
              <a:rPr lang="en-US" sz="5000">
                <a:solidFill>
                  <a:srgbClr val="262626"/>
                </a:solidFill>
              </a:rPr>
              <a:t>P: ¿Usted describiría esta escena como un ambiente de trabajo hostil? </a:t>
            </a:r>
            <a:br>
              <a:rPr lang="en-US" sz="5000">
                <a:solidFill>
                  <a:srgbClr val="262626"/>
                </a:solidFill>
              </a:rPr>
            </a:br>
            <a:r>
              <a:rPr lang="en-US" sz="5000">
                <a:solidFill>
                  <a:srgbClr val="262626"/>
                </a:solidFill>
              </a:rPr>
              <a:t> </a:t>
            </a:r>
            <a:endParaRPr/>
          </a:p>
        </p:txBody>
      </p:sp>
      <p:sp>
        <p:nvSpPr>
          <p:cNvPr id="312" name="Google Shape;312;p35"/>
          <p:cNvSpPr txBox="1"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13" name="Google Shape;313;p35" descr="Group brainst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99" y="1163529"/>
            <a:ext cx="4001315" cy="4001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p35"/>
          <p:cNvCxnSpPr/>
          <p:nvPr/>
        </p:nvCxnSpPr>
        <p:spPr>
          <a:xfrm>
            <a:off x="5447071" y="4343400"/>
            <a:ext cx="5636107" cy="0"/>
          </a:xfrm>
          <a:prstGeom prst="straightConnector1">
            <a:avLst/>
          </a:prstGeom>
          <a:noFill/>
          <a:ln w="9525" cap="flat" cmpd="sng">
            <a:solidFill>
              <a:schemeClr val="dk2">
                <a:alpha val="89411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5" name="Google Shape;315;p35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4" name="Google Shape;324;p3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5" name="Google Shape;325;p36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0"/>
              <a:buFont typeface="Calibri"/>
              <a:buNone/>
            </a:pPr>
            <a:r>
              <a:rPr lang="en-US" sz="5000">
                <a:solidFill>
                  <a:srgbClr val="262626"/>
                </a:solidFill>
              </a:rPr>
              <a:t>P: ¿Esto es acoso sexual?</a:t>
            </a:r>
            <a:endParaRPr sz="5000">
              <a:solidFill>
                <a:srgbClr val="262626"/>
              </a:solidFill>
            </a:endParaRPr>
          </a:p>
        </p:txBody>
      </p:sp>
      <p:sp>
        <p:nvSpPr>
          <p:cNvPr id="327" name="Google Shape;327;p36"/>
          <p:cNvSpPr txBox="1"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28" name="Google Shape;328;p36" descr="Group brainst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99" y="1163529"/>
            <a:ext cx="4001315" cy="4001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36"/>
          <p:cNvCxnSpPr/>
          <p:nvPr/>
        </p:nvCxnSpPr>
        <p:spPr>
          <a:xfrm>
            <a:off x="5447071" y="4343400"/>
            <a:ext cx="5636107" cy="0"/>
          </a:xfrm>
          <a:prstGeom prst="straightConnector1">
            <a:avLst/>
          </a:prstGeom>
          <a:noFill/>
          <a:ln w="9525" cap="flat" cmpd="sng">
            <a:solidFill>
              <a:schemeClr val="dk2">
                <a:alpha val="89411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0" name="Google Shape;330;p36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3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0" name="Google Shape;340;p3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7"/>
          <p:cNvSpPr txBox="1"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sz="8000" b="1">
                <a:solidFill>
                  <a:srgbClr val="262626"/>
                </a:solidFill>
              </a:rPr>
              <a:t>SEGMENT0 2</a:t>
            </a:r>
            <a:endParaRPr/>
          </a:p>
        </p:txBody>
      </p:sp>
      <p:sp>
        <p:nvSpPr>
          <p:cNvPr id="342" name="Google Shape;342;p37"/>
          <p:cNvSpPr txBox="1">
            <a:spLocks noGrp="1"/>
          </p:cNvSpPr>
          <p:nvPr>
            <p:ph type="body" idx="2"/>
          </p:nvPr>
        </p:nvSpPr>
        <p:spPr>
          <a:xfrm>
            <a:off x="7870994" y="643467"/>
            <a:ext cx="3942602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 EL ACOSO SEXUAL</a:t>
            </a:r>
            <a:endParaRPr/>
          </a:p>
        </p:txBody>
      </p:sp>
      <p:cxnSp>
        <p:nvCxnSpPr>
          <p:cNvPr id="343" name="Google Shape;343;p37"/>
          <p:cNvCxnSpPr/>
          <p:nvPr/>
        </p:nvCxnSpPr>
        <p:spPr>
          <a:xfrm>
            <a:off x="7534656" y="1391367"/>
            <a:ext cx="0" cy="3558208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4" name="Google Shape;344;p37"/>
          <p:cNvSpPr/>
          <p:nvPr/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>
            <a:spLocks noGrp="1"/>
          </p:cNvSpPr>
          <p:nvPr>
            <p:ph type="title" idx="4294967295"/>
          </p:nvPr>
        </p:nvSpPr>
        <p:spPr>
          <a:xfrm>
            <a:off x="1671306" y="965200"/>
            <a:ext cx="8849386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b="1" i="1"/>
              <a:t/>
            </a:r>
            <a:br>
              <a:rPr lang="en-US" sz="4000" b="1" i="1"/>
            </a:br>
            <a:r>
              <a:rPr lang="en-US" sz="4000" i="1"/>
              <a:t>P: ¿Cuánto sabe sobre el acoso sexual?</a:t>
            </a:r>
            <a:br>
              <a:rPr lang="en-US" sz="4000" i="1"/>
            </a:br>
            <a:endParaRPr sz="4000"/>
          </a:p>
        </p:txBody>
      </p:sp>
      <p:pic>
        <p:nvPicPr>
          <p:cNvPr id="352" name="Google Shape;35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9" name="Google Shape;359;p3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0" name="Google Shape;360;p39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9"/>
          <p:cNvSpPr txBox="1"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0"/>
              <a:buFont typeface="Calibri"/>
              <a:buNone/>
            </a:pPr>
            <a:r>
              <a:rPr lang="en-US" sz="5000">
                <a:solidFill>
                  <a:srgbClr val="262626"/>
                </a:solidFill>
              </a:rPr>
              <a:t>P: ¿Qué es el acoso sexual?</a:t>
            </a:r>
            <a:br>
              <a:rPr lang="en-US" sz="5000">
                <a:solidFill>
                  <a:srgbClr val="262626"/>
                </a:solidFill>
              </a:rPr>
            </a:br>
            <a:endParaRPr sz="5000">
              <a:solidFill>
                <a:srgbClr val="262626"/>
              </a:solidFill>
            </a:endParaRPr>
          </a:p>
        </p:txBody>
      </p:sp>
      <p:sp>
        <p:nvSpPr>
          <p:cNvPr id="362" name="Google Shape;362;p39"/>
          <p:cNvSpPr txBox="1"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63" name="Google Shape;363;p39" descr="Group brainst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99" y="1163529"/>
            <a:ext cx="4001315" cy="4001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39"/>
          <p:cNvCxnSpPr/>
          <p:nvPr/>
        </p:nvCxnSpPr>
        <p:spPr>
          <a:xfrm>
            <a:off x="5447071" y="4343400"/>
            <a:ext cx="5636107" cy="0"/>
          </a:xfrm>
          <a:prstGeom prst="straightConnector1">
            <a:avLst/>
          </a:prstGeom>
          <a:noFill/>
          <a:ln w="9525" cap="flat" cmpd="sng">
            <a:solidFill>
              <a:schemeClr val="dk2">
                <a:alpha val="89411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5" name="Google Shape;365;p39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0"/>
          <p:cNvSpPr txBox="1">
            <a:spLocks noGrp="1"/>
          </p:cNvSpPr>
          <p:nvPr>
            <p:ph type="title"/>
          </p:nvPr>
        </p:nvSpPr>
        <p:spPr>
          <a:xfrm>
            <a:off x="1046921" y="-318053"/>
            <a:ext cx="9843715" cy="213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/>
              <a:t>Examen de prueba acerca del contenido </a:t>
            </a:r>
            <a:endParaRPr/>
          </a:p>
        </p:txBody>
      </p:sp>
      <p:sp>
        <p:nvSpPr>
          <p:cNvPr id="373" name="Google Shape;373;p40"/>
          <p:cNvSpPr txBox="1">
            <a:spLocks noGrp="1"/>
          </p:cNvSpPr>
          <p:nvPr>
            <p:ph type="body" idx="1"/>
          </p:nvPr>
        </p:nvSpPr>
        <p:spPr>
          <a:xfrm>
            <a:off x="1097280" y="2135102"/>
            <a:ext cx="99974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en-US" sz="2500"/>
              <a:t>¿Qué es el acoso sexual?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en-US" sz="2500"/>
              <a:t>¿El acoso sexual es un delito?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en-US" sz="2500"/>
              <a:t>¿Qué tan común es el acoso sexual en la agricultura?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en-US" sz="2500"/>
              <a:t>¿Quién es más probable que sea víctima de acoso sexual?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00"/>
              <a:buFont typeface="Calibri"/>
              <a:buAutoNum type="arabicPeriod"/>
            </a:pPr>
            <a:r>
              <a:rPr lang="en-US" sz="2500"/>
              <a:t>¿Cuáles son las formas más comunes de acoso sexual?</a:t>
            </a:r>
            <a:br>
              <a:rPr lang="en-US" sz="2500"/>
            </a:br>
            <a:endParaRPr sz="2500"/>
          </a:p>
          <a:p>
            <a:pPr marL="514350" lvl="0" indent="-387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endParaRPr/>
          </a:p>
        </p:txBody>
      </p:sp>
      <p:pic>
        <p:nvPicPr>
          <p:cNvPr id="374" name="Google Shape;37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1" name="Google Shape;381;p4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2" name="Google Shape;382;p4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1"/>
          <p:cNvSpPr txBox="1">
            <a:spLocks noGrp="1"/>
          </p:cNvSpPr>
          <p:nvPr>
            <p:ph type="title"/>
          </p:nvPr>
        </p:nvSpPr>
        <p:spPr>
          <a:xfrm>
            <a:off x="720951" y="1250379"/>
            <a:ext cx="6255026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alibri"/>
              <a:buNone/>
            </a:pPr>
            <a:r>
              <a:rPr lang="en-US" sz="4000" dirty="0" err="1">
                <a:solidFill>
                  <a:srgbClr val="262626"/>
                </a:solidFill>
              </a:rPr>
              <a:t>Avances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sexuales</a:t>
            </a:r>
            <a:r>
              <a:rPr lang="en-US" sz="4000" dirty="0">
                <a:solidFill>
                  <a:srgbClr val="262626"/>
                </a:solidFill>
              </a:rPr>
              <a:t> no </a:t>
            </a:r>
            <a:r>
              <a:rPr lang="en-US" sz="4000" dirty="0" err="1">
                <a:solidFill>
                  <a:srgbClr val="262626"/>
                </a:solidFill>
              </a:rPr>
              <a:t>deseados</a:t>
            </a:r>
            <a:r>
              <a:rPr lang="en-US" sz="4000" dirty="0">
                <a:solidFill>
                  <a:srgbClr val="262626"/>
                </a:solidFill>
              </a:rPr>
              <a:t>, solicitudes de </a:t>
            </a:r>
            <a:r>
              <a:rPr lang="en-US" sz="4000" dirty="0" err="1">
                <a:solidFill>
                  <a:srgbClr val="262626"/>
                </a:solidFill>
              </a:rPr>
              <a:t>favores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sexuales</a:t>
            </a:r>
            <a:r>
              <a:rPr lang="en-US" sz="4000" dirty="0">
                <a:solidFill>
                  <a:srgbClr val="262626"/>
                </a:solidFill>
              </a:rPr>
              <a:t> y </a:t>
            </a:r>
            <a:r>
              <a:rPr lang="en-US" sz="4000" dirty="0" err="1">
                <a:solidFill>
                  <a:srgbClr val="262626"/>
                </a:solidFill>
              </a:rPr>
              <a:t>otro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smtClean="0">
                <a:solidFill>
                  <a:srgbClr val="262626"/>
                </a:solidFill>
              </a:rPr>
              <a:t/>
            </a:r>
            <a:br>
              <a:rPr lang="en-US" sz="4000" dirty="0" smtClean="0">
                <a:solidFill>
                  <a:srgbClr val="262626"/>
                </a:solidFill>
              </a:rPr>
            </a:br>
            <a:r>
              <a:rPr lang="en-US" sz="4000" dirty="0" err="1" smtClean="0">
                <a:solidFill>
                  <a:srgbClr val="262626"/>
                </a:solidFill>
              </a:rPr>
              <a:t>acoso</a:t>
            </a:r>
            <a:r>
              <a:rPr lang="en-US" sz="4000" dirty="0" smtClean="0">
                <a:solidFill>
                  <a:srgbClr val="262626"/>
                </a:solidFill>
              </a:rPr>
              <a:t> </a:t>
            </a:r>
            <a:r>
              <a:rPr lang="en-US" sz="4000" dirty="0">
                <a:solidFill>
                  <a:srgbClr val="262626"/>
                </a:solidFill>
              </a:rPr>
              <a:t>verbal o </a:t>
            </a:r>
            <a:r>
              <a:rPr lang="en-US" sz="4000" dirty="0" err="1">
                <a:solidFill>
                  <a:srgbClr val="262626"/>
                </a:solidFill>
              </a:rPr>
              <a:t>físico</a:t>
            </a:r>
            <a:r>
              <a:rPr lang="en-US" sz="4000" dirty="0">
                <a:solidFill>
                  <a:srgbClr val="262626"/>
                </a:solidFill>
              </a:rPr>
              <a:t> de </a:t>
            </a:r>
            <a:r>
              <a:rPr lang="en-US" sz="4000" dirty="0" smtClean="0">
                <a:solidFill>
                  <a:srgbClr val="262626"/>
                </a:solidFill>
              </a:rPr>
              <a:t/>
            </a:r>
            <a:br>
              <a:rPr lang="en-US" sz="4000" dirty="0" smtClean="0">
                <a:solidFill>
                  <a:srgbClr val="262626"/>
                </a:solidFill>
              </a:rPr>
            </a:br>
            <a:r>
              <a:rPr lang="en-US" sz="4000" dirty="0" err="1" smtClean="0">
                <a:solidFill>
                  <a:srgbClr val="262626"/>
                </a:solidFill>
              </a:rPr>
              <a:t>naturaleza</a:t>
            </a:r>
            <a:r>
              <a:rPr lang="en-US" sz="4000" dirty="0" smtClean="0">
                <a:solidFill>
                  <a:srgbClr val="262626"/>
                </a:solidFill>
              </a:rPr>
              <a:t> </a:t>
            </a:r>
            <a:r>
              <a:rPr lang="en-US" sz="4000" dirty="0">
                <a:solidFill>
                  <a:srgbClr val="262626"/>
                </a:solidFill>
              </a:rPr>
              <a:t>sexual.</a:t>
            </a:r>
            <a:br>
              <a:rPr lang="en-US" sz="4000" dirty="0">
                <a:solidFill>
                  <a:srgbClr val="262626"/>
                </a:solidFill>
              </a:rPr>
            </a:br>
            <a:r>
              <a:rPr lang="en-US" sz="4000" dirty="0">
                <a:solidFill>
                  <a:srgbClr val="262626"/>
                </a:solidFill>
              </a:rPr>
              <a:t/>
            </a:r>
            <a:br>
              <a:rPr lang="en-US" sz="4000" dirty="0">
                <a:solidFill>
                  <a:srgbClr val="262626"/>
                </a:solidFill>
              </a:rPr>
            </a:br>
            <a:r>
              <a:rPr lang="en-US" sz="4000" dirty="0">
                <a:solidFill>
                  <a:srgbClr val="262626"/>
                </a:solidFill>
              </a:rPr>
              <a:t/>
            </a:r>
            <a:br>
              <a:rPr lang="en-US" sz="4000" dirty="0">
                <a:solidFill>
                  <a:srgbClr val="262626"/>
                </a:solidFill>
              </a:rPr>
            </a:br>
            <a:endParaRPr sz="4000" dirty="0">
              <a:solidFill>
                <a:srgbClr val="262626"/>
              </a:solidFill>
            </a:endParaRPr>
          </a:p>
        </p:txBody>
      </p:sp>
      <p:sp>
        <p:nvSpPr>
          <p:cNvPr id="384" name="Google Shape;384;p41"/>
          <p:cNvSpPr txBox="1">
            <a:spLocks noGrp="1"/>
          </p:cNvSpPr>
          <p:nvPr>
            <p:ph type="body" idx="2"/>
          </p:nvPr>
        </p:nvSpPr>
        <p:spPr>
          <a:xfrm>
            <a:off x="7560700" y="643467"/>
            <a:ext cx="4371032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ACOSO SEXUAL</a:t>
            </a:r>
            <a:endParaRPr/>
          </a:p>
        </p:txBody>
      </p:sp>
      <p:cxnSp>
        <p:nvCxnSpPr>
          <p:cNvPr id="385" name="Google Shape;385;p41"/>
          <p:cNvCxnSpPr/>
          <p:nvPr/>
        </p:nvCxnSpPr>
        <p:spPr>
          <a:xfrm>
            <a:off x="7534656" y="1391367"/>
            <a:ext cx="0" cy="3558208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6" name="Google Shape;386;p41"/>
          <p:cNvSpPr/>
          <p:nvPr/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5356" y="300790"/>
            <a:ext cx="4738688" cy="639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/>
          <p:nvPr/>
        </p:nvSpPr>
        <p:spPr>
          <a:xfrm>
            <a:off x="6096000" y="529950"/>
            <a:ext cx="39366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Basta! Basta! Basta!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ctr" rtl="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Paula Zambrano (Yakima, WA)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1648" y="1800008"/>
            <a:ext cx="5939768" cy="394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"/>
          <p:cNvSpPr txBox="1">
            <a:spLocks noGrp="1"/>
          </p:cNvSpPr>
          <p:nvPr>
            <p:ph type="title" idx="4294967295"/>
          </p:nvPr>
        </p:nvSpPr>
        <p:spPr>
          <a:xfrm>
            <a:off x="6531242" y="965200"/>
            <a:ext cx="4535584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i="1"/>
              <a:t>P: ¿Qué tipo de acoso sexual demuestra Pedro en la escena 3?</a:t>
            </a:r>
            <a:br>
              <a:rPr lang="en-US" sz="4000" i="1"/>
            </a:br>
            <a:endParaRPr sz="4000">
              <a:highlight>
                <a:srgbClr val="FFFF00"/>
              </a:highlight>
            </a:endParaRPr>
          </a:p>
        </p:txBody>
      </p:sp>
      <p:pic>
        <p:nvPicPr>
          <p:cNvPr id="394" name="Google Shape;39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2" descr="PedroScene3Harassmen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354" y="-110932"/>
            <a:ext cx="4451850" cy="639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3"/>
          <p:cNvSpPr txBox="1">
            <a:spLocks noGrp="1"/>
          </p:cNvSpPr>
          <p:nvPr>
            <p:ph type="title" idx="4294967295"/>
          </p:nvPr>
        </p:nvSpPr>
        <p:spPr>
          <a:xfrm>
            <a:off x="1660155" y="965200"/>
            <a:ext cx="8849386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i="1" dirty="0" smtClean="0"/>
              <a:t>P: </a:t>
            </a:r>
            <a:r>
              <a:rPr lang="en-US" sz="4000" i="1" dirty="0"/>
              <a:t>¿</a:t>
            </a:r>
            <a:r>
              <a:rPr lang="en-US" sz="4000" i="1" dirty="0" err="1"/>
              <a:t>Qué</a:t>
            </a:r>
            <a:r>
              <a:rPr lang="en-US" sz="4000" i="1" dirty="0"/>
              <a:t> </a:t>
            </a:r>
            <a:r>
              <a:rPr lang="en-US" sz="4000" i="1" dirty="0" err="1"/>
              <a:t>cree</a:t>
            </a:r>
            <a:r>
              <a:rPr lang="en-US" sz="4000" i="1" dirty="0"/>
              <a:t> que </a:t>
            </a:r>
            <a:r>
              <a:rPr lang="en-US" sz="4000" i="1" dirty="0" err="1"/>
              <a:t>aumenta</a:t>
            </a:r>
            <a:r>
              <a:rPr lang="en-US" sz="4000" i="1" dirty="0"/>
              <a:t> las </a:t>
            </a:r>
            <a:r>
              <a:rPr lang="en-US" sz="4000" i="1" dirty="0" err="1"/>
              <a:t>posibilidades</a:t>
            </a:r>
            <a:r>
              <a:rPr lang="en-US" sz="4000" i="1" dirty="0"/>
              <a:t> de </a:t>
            </a:r>
            <a:r>
              <a:rPr lang="en-US" sz="4000" i="1" dirty="0" err="1"/>
              <a:t>acoso</a:t>
            </a:r>
            <a:r>
              <a:rPr lang="en-US" sz="4000" i="1" dirty="0"/>
              <a:t> sexual </a:t>
            </a:r>
            <a:r>
              <a:rPr lang="en-US" sz="4000" i="1" dirty="0" err="1"/>
              <a:t>en</a:t>
            </a:r>
            <a:r>
              <a:rPr lang="en-US" sz="4000" i="1" dirty="0"/>
              <a:t> el </a:t>
            </a:r>
            <a:r>
              <a:rPr lang="en-US" sz="4000" i="1" dirty="0" err="1"/>
              <a:t>lugar</a:t>
            </a:r>
            <a:r>
              <a:rPr lang="en-US" sz="4000" i="1" dirty="0"/>
              <a:t> de </a:t>
            </a:r>
            <a:r>
              <a:rPr lang="en-US" sz="4000" i="1" dirty="0" err="1"/>
              <a:t>trabajo</a:t>
            </a:r>
            <a:r>
              <a:rPr lang="en-US" sz="4000" i="1" dirty="0"/>
              <a:t> </a:t>
            </a:r>
            <a:r>
              <a:rPr lang="en-US" sz="4000" i="1" dirty="0" err="1"/>
              <a:t>agrícola</a:t>
            </a:r>
            <a:r>
              <a:rPr lang="en-US" sz="4000" i="1" dirty="0"/>
              <a:t>?</a:t>
            </a:r>
            <a:br>
              <a:rPr lang="en-US" sz="4000" i="1" dirty="0"/>
            </a:br>
            <a:endParaRPr sz="4000" i="1" dirty="0"/>
          </a:p>
        </p:txBody>
      </p:sp>
      <p:pic>
        <p:nvPicPr>
          <p:cNvPr id="401" name="Google Shape;40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3" y="413511"/>
            <a:ext cx="6594095" cy="551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05379"/>
            <a:ext cx="12192000" cy="13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4"/>
          <p:cNvSpPr/>
          <p:nvPr/>
        </p:nvSpPr>
        <p:spPr>
          <a:xfrm>
            <a:off x="1863523" y="5861690"/>
            <a:ext cx="988477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1. Social Ecological Model. Adapted  by the </a:t>
            </a:r>
            <a:r>
              <a:rPr lang="en-US" sz="1200" b="0" i="0" u="none" strike="noStrike" cap="none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Centers for Disease Control and Prevention (CDC), The Social Ecological Model:  A Framework for Prevention, </a:t>
            </a:r>
            <a:r>
              <a:rPr lang="en-US" sz="12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http://www.cdc.gov/violenceprevention/overview/social-ecologicalmodel.html</a:t>
            </a:r>
            <a:r>
              <a:rPr lang="en-US" sz="1200" b="0" i="0" u="none" strike="noStrike" cap="none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p44"/>
          <p:cNvSpPr/>
          <p:nvPr/>
        </p:nvSpPr>
        <p:spPr>
          <a:xfrm>
            <a:off x="5993486" y="1893809"/>
            <a:ext cx="640647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Múltiples niveles de influencia en el acoso sexual –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sólo el individuo 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6" name="Google Shape;416;p4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7" name="Google Shape;417;p45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8" name="Google Shape;418;p45"/>
          <p:cNvCxnSpPr/>
          <p:nvPr/>
        </p:nvCxnSpPr>
        <p:spPr>
          <a:xfrm>
            <a:off x="3944603" y="4325112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9" name="Google Shape;419;p45"/>
          <p:cNvSpPr txBox="1">
            <a:spLocks noGrp="1"/>
          </p:cNvSpPr>
          <p:nvPr>
            <p:ph type="title" idx="4294967295"/>
          </p:nvPr>
        </p:nvSpPr>
        <p:spPr>
          <a:xfrm>
            <a:off x="3836504" y="758952"/>
            <a:ext cx="7319175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alibri"/>
              <a:buNone/>
            </a:pPr>
            <a:r>
              <a:rPr lang="en-US" sz="4000" i="1" dirty="0">
                <a:solidFill>
                  <a:srgbClr val="262626"/>
                </a:solidFill>
              </a:rPr>
              <a:t>P:: ¿Su </a:t>
            </a:r>
            <a:r>
              <a:rPr lang="en-US" sz="4000" i="1" dirty="0" err="1">
                <a:solidFill>
                  <a:srgbClr val="262626"/>
                </a:solidFill>
              </a:rPr>
              <a:t>empresa</a:t>
            </a:r>
            <a:r>
              <a:rPr lang="en-US" sz="4000" i="1" dirty="0">
                <a:solidFill>
                  <a:srgbClr val="262626"/>
                </a:solidFill>
              </a:rPr>
              <a:t> </a:t>
            </a:r>
            <a:r>
              <a:rPr lang="en-US" sz="4000" i="1" dirty="0" err="1">
                <a:solidFill>
                  <a:srgbClr val="262626"/>
                </a:solidFill>
              </a:rPr>
              <a:t>tiene</a:t>
            </a:r>
            <a:r>
              <a:rPr lang="en-US" sz="4000" i="1" dirty="0">
                <a:solidFill>
                  <a:srgbClr val="262626"/>
                </a:solidFill>
              </a:rPr>
              <a:t> </a:t>
            </a:r>
            <a:r>
              <a:rPr lang="en-US" sz="4000" i="1" dirty="0" err="1">
                <a:solidFill>
                  <a:srgbClr val="262626"/>
                </a:solidFill>
              </a:rPr>
              <a:t>una</a:t>
            </a:r>
            <a:r>
              <a:rPr lang="en-US" sz="4000" i="1" dirty="0">
                <a:solidFill>
                  <a:srgbClr val="262626"/>
                </a:solidFill>
              </a:rPr>
              <a:t> </a:t>
            </a:r>
            <a:r>
              <a:rPr lang="en-US" sz="4000" i="1" dirty="0" err="1">
                <a:solidFill>
                  <a:srgbClr val="262626"/>
                </a:solidFill>
              </a:rPr>
              <a:t>política</a:t>
            </a:r>
            <a:r>
              <a:rPr lang="en-US" sz="4000" i="1" dirty="0">
                <a:solidFill>
                  <a:srgbClr val="262626"/>
                </a:solidFill>
              </a:rPr>
              <a:t> de </a:t>
            </a:r>
            <a:r>
              <a:rPr lang="en-US" sz="4000" i="1" dirty="0" err="1">
                <a:solidFill>
                  <a:srgbClr val="262626"/>
                </a:solidFill>
              </a:rPr>
              <a:t>acoso</a:t>
            </a:r>
            <a:r>
              <a:rPr lang="en-US" sz="4000" i="1" dirty="0">
                <a:solidFill>
                  <a:srgbClr val="262626"/>
                </a:solidFill>
              </a:rPr>
              <a:t> sexual? </a:t>
            </a:r>
            <a:br>
              <a:rPr lang="en-US" sz="4000" i="1" dirty="0">
                <a:solidFill>
                  <a:srgbClr val="262626"/>
                </a:solidFill>
              </a:rPr>
            </a:br>
            <a:r>
              <a:rPr lang="en-US" sz="4000" i="1" dirty="0">
                <a:solidFill>
                  <a:srgbClr val="262626"/>
                </a:solidFill>
              </a:rPr>
              <a:t/>
            </a:r>
            <a:br>
              <a:rPr lang="en-US" sz="4000" i="1" dirty="0">
                <a:solidFill>
                  <a:srgbClr val="262626"/>
                </a:solidFill>
              </a:rPr>
            </a:br>
            <a:r>
              <a:rPr lang="en-US" sz="4000" i="1" dirty="0">
                <a:solidFill>
                  <a:srgbClr val="262626"/>
                </a:solidFill>
              </a:rPr>
              <a:t>¿A </a:t>
            </a:r>
            <a:r>
              <a:rPr lang="en-US" sz="4000" i="1" dirty="0" err="1">
                <a:solidFill>
                  <a:srgbClr val="262626"/>
                </a:solidFill>
              </a:rPr>
              <a:t>quién</a:t>
            </a:r>
            <a:r>
              <a:rPr lang="en-US" sz="4000" i="1" dirty="0">
                <a:solidFill>
                  <a:srgbClr val="262626"/>
                </a:solidFill>
              </a:rPr>
              <a:t> le </a:t>
            </a:r>
            <a:r>
              <a:rPr lang="en-US" sz="4000" i="1" dirty="0" err="1">
                <a:solidFill>
                  <a:srgbClr val="262626"/>
                </a:solidFill>
              </a:rPr>
              <a:t>preguntaría</a:t>
            </a:r>
            <a:r>
              <a:rPr lang="en-US" sz="4000" i="1" dirty="0">
                <a:solidFill>
                  <a:srgbClr val="262626"/>
                </a:solidFill>
              </a:rPr>
              <a:t> </a:t>
            </a:r>
            <a:r>
              <a:rPr lang="en-US" sz="4000" i="1" dirty="0" err="1">
                <a:solidFill>
                  <a:srgbClr val="262626"/>
                </a:solidFill>
              </a:rPr>
              <a:t>por</a:t>
            </a:r>
            <a:r>
              <a:rPr lang="en-US" sz="4000" i="1" dirty="0">
                <a:solidFill>
                  <a:srgbClr val="262626"/>
                </a:solidFill>
              </a:rPr>
              <a:t> </a:t>
            </a:r>
            <a:r>
              <a:rPr lang="en-US" sz="4000" i="1" dirty="0" err="1">
                <a:solidFill>
                  <a:srgbClr val="262626"/>
                </a:solidFill>
              </a:rPr>
              <a:t>esto</a:t>
            </a:r>
            <a:r>
              <a:rPr lang="en-US" sz="4000" i="1" dirty="0">
                <a:solidFill>
                  <a:srgbClr val="262626"/>
                </a:solidFill>
              </a:rPr>
              <a:t>? </a:t>
            </a:r>
            <a:br>
              <a:rPr lang="en-US" sz="4000" i="1" dirty="0">
                <a:solidFill>
                  <a:srgbClr val="262626"/>
                </a:solidFill>
              </a:rPr>
            </a:br>
            <a:endParaRPr sz="4000" i="1" dirty="0">
              <a:solidFill>
                <a:srgbClr val="262626"/>
              </a:solidFill>
            </a:endParaRPr>
          </a:p>
        </p:txBody>
      </p:sp>
      <p:pic>
        <p:nvPicPr>
          <p:cNvPr id="420" name="Google Shape;420;p45"/>
          <p:cNvPicPr preferRelativeResize="0"/>
          <p:nvPr/>
        </p:nvPicPr>
        <p:blipFill rotWithShape="1">
          <a:blip r:embed="rId3">
            <a:alphaModFix/>
          </a:blip>
          <a:srcRect l="18419" r="26510" b="3"/>
          <a:stretch/>
        </p:blipFill>
        <p:spPr>
          <a:xfrm>
            <a:off x="1142377" y="1331775"/>
            <a:ext cx="2024368" cy="367575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5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05379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6"/>
          <p:cNvSpPr txBox="1">
            <a:spLocks noGrp="1"/>
          </p:cNvSpPr>
          <p:nvPr>
            <p:ph type="title" idx="4294967295"/>
          </p:nvPr>
        </p:nvSpPr>
        <p:spPr>
          <a:xfrm>
            <a:off x="742121" y="965200"/>
            <a:ext cx="10707757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i="1"/>
              <a:t>P: ¿Cómo amenazan las acciones de Pedro no sólo el bienestar de Juana, sino el bienestar de sus compañeros de trabajo y de toda la empresa? </a:t>
            </a:r>
            <a:endParaRPr sz="4000" i="1"/>
          </a:p>
        </p:txBody>
      </p:sp>
      <p:pic>
        <p:nvPicPr>
          <p:cNvPr id="429" name="Google Shape;42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7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7"/>
          <p:cNvSpPr txBox="1">
            <a:spLocks noGrp="1"/>
          </p:cNvSpPr>
          <p:nvPr>
            <p:ph type="title"/>
          </p:nvPr>
        </p:nvSpPr>
        <p:spPr>
          <a:xfrm>
            <a:off x="8772775" y="901048"/>
            <a:ext cx="3372529" cy="505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/>
              <a:t>Acoso sexual -- Impacto en el lugar de trabajo y el empleador</a:t>
            </a:r>
            <a:br>
              <a:rPr lang="en-US" sz="4000"/>
            </a:br>
            <a:endParaRPr sz="4000"/>
          </a:p>
        </p:txBody>
      </p:sp>
      <p:cxnSp>
        <p:nvCxnSpPr>
          <p:cNvPr id="437" name="Google Shape;437;p47"/>
          <p:cNvCxnSpPr/>
          <p:nvPr/>
        </p:nvCxnSpPr>
        <p:spPr>
          <a:xfrm>
            <a:off x="8618978" y="1791298"/>
            <a:ext cx="0" cy="27432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8" name="Google Shape;438;p47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47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0" name="Google Shape;440;p47"/>
          <p:cNvGrpSpPr/>
          <p:nvPr/>
        </p:nvGrpSpPr>
        <p:grpSpPr>
          <a:xfrm>
            <a:off x="649805" y="52235"/>
            <a:ext cx="7804473" cy="6451001"/>
            <a:chOff x="1530" y="653930"/>
            <a:chExt cx="7804473" cy="6451001"/>
          </a:xfrm>
        </p:grpSpPr>
        <p:sp>
          <p:nvSpPr>
            <p:cNvPr id="441" name="Google Shape;441;p47"/>
            <p:cNvSpPr/>
            <p:nvPr/>
          </p:nvSpPr>
          <p:spPr>
            <a:xfrm>
              <a:off x="480578" y="653930"/>
              <a:ext cx="783896" cy="78389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7"/>
            <p:cNvSpPr/>
            <p:nvPr/>
          </p:nvSpPr>
          <p:spPr>
            <a:xfrm>
              <a:off x="1530" y="1903359"/>
              <a:ext cx="1741992" cy="1758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7"/>
            <p:cNvSpPr txBox="1"/>
            <p:nvPr/>
          </p:nvSpPr>
          <p:spPr>
            <a:xfrm>
              <a:off x="1530" y="1903359"/>
              <a:ext cx="1741992" cy="1758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acoso sexual impacta a todo el lugar de trabajo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7"/>
            <p:cNvSpPr/>
            <p:nvPr/>
          </p:nvSpPr>
          <p:spPr>
            <a:xfrm>
              <a:off x="2527418" y="653930"/>
              <a:ext cx="783896" cy="78389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7"/>
            <p:cNvSpPr/>
            <p:nvPr/>
          </p:nvSpPr>
          <p:spPr>
            <a:xfrm>
              <a:off x="2048370" y="1903359"/>
              <a:ext cx="1741992" cy="1758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7"/>
            <p:cNvSpPr txBox="1"/>
            <p:nvPr/>
          </p:nvSpPr>
          <p:spPr>
            <a:xfrm>
              <a:off x="2048370" y="1903359"/>
              <a:ext cx="1741992" cy="1758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Los empleadores enfrentan responsabilidad legal y pérdidas financieras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7"/>
            <p:cNvSpPr/>
            <p:nvPr/>
          </p:nvSpPr>
          <p:spPr>
            <a:xfrm>
              <a:off x="4574259" y="653930"/>
              <a:ext cx="783896" cy="78389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7"/>
            <p:cNvSpPr/>
            <p:nvPr/>
          </p:nvSpPr>
          <p:spPr>
            <a:xfrm>
              <a:off x="4095211" y="1903359"/>
              <a:ext cx="1741992" cy="1758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7"/>
            <p:cNvSpPr txBox="1"/>
            <p:nvPr/>
          </p:nvSpPr>
          <p:spPr>
            <a:xfrm>
              <a:off x="4095211" y="1903359"/>
              <a:ext cx="1741992" cy="1758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Daños a la reputación de la empresa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7"/>
            <p:cNvSpPr/>
            <p:nvPr/>
          </p:nvSpPr>
          <p:spPr>
            <a:xfrm>
              <a:off x="6621100" y="653930"/>
              <a:ext cx="783896" cy="78389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7"/>
            <p:cNvSpPr/>
            <p:nvPr/>
          </p:nvSpPr>
          <p:spPr>
            <a:xfrm>
              <a:off x="6064011" y="1903359"/>
              <a:ext cx="1741992" cy="1758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7"/>
            <p:cNvSpPr txBox="1"/>
            <p:nvPr/>
          </p:nvSpPr>
          <p:spPr>
            <a:xfrm>
              <a:off x="6064011" y="1903359"/>
              <a:ext cx="1741992" cy="1758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Cobertura negativa de prensa y medios de comunicación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7"/>
            <p:cNvSpPr/>
            <p:nvPr/>
          </p:nvSpPr>
          <p:spPr>
            <a:xfrm>
              <a:off x="1503998" y="4340658"/>
              <a:ext cx="783896" cy="78389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7"/>
            <p:cNvSpPr/>
            <p:nvPr/>
          </p:nvSpPr>
          <p:spPr>
            <a:xfrm>
              <a:off x="1024950" y="5346608"/>
              <a:ext cx="1741992" cy="1758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7"/>
            <p:cNvSpPr txBox="1"/>
            <p:nvPr/>
          </p:nvSpPr>
          <p:spPr>
            <a:xfrm>
              <a:off x="1024950" y="5346608"/>
              <a:ext cx="1741992" cy="1758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Disminución de la confianza de los empleados (posibles despidos)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7"/>
            <p:cNvSpPr/>
            <p:nvPr/>
          </p:nvSpPr>
          <p:spPr>
            <a:xfrm>
              <a:off x="3550839" y="4352769"/>
              <a:ext cx="783896" cy="78389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7"/>
            <p:cNvSpPr/>
            <p:nvPr/>
          </p:nvSpPr>
          <p:spPr>
            <a:xfrm>
              <a:off x="3071791" y="5346608"/>
              <a:ext cx="1741992" cy="1758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7"/>
            <p:cNvSpPr txBox="1"/>
            <p:nvPr/>
          </p:nvSpPr>
          <p:spPr>
            <a:xfrm>
              <a:off x="3071791" y="5346608"/>
              <a:ext cx="1741992" cy="1758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Perdida de productividad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7"/>
            <p:cNvSpPr/>
            <p:nvPr/>
          </p:nvSpPr>
          <p:spPr>
            <a:xfrm>
              <a:off x="5597680" y="4381789"/>
              <a:ext cx="783896" cy="783896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7"/>
            <p:cNvSpPr/>
            <p:nvPr/>
          </p:nvSpPr>
          <p:spPr>
            <a:xfrm>
              <a:off x="5118632" y="5346608"/>
              <a:ext cx="1741992" cy="1758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7"/>
            <p:cNvSpPr txBox="1"/>
            <p:nvPr/>
          </p:nvSpPr>
          <p:spPr>
            <a:xfrm>
              <a:off x="5118632" y="5346608"/>
              <a:ext cx="1741992" cy="1758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Perdida de la confianza del consumidor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2" name="Google Shape;462;p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8"/>
          <p:cNvSpPr txBox="1">
            <a:spLocks noGrp="1"/>
          </p:cNvSpPr>
          <p:nvPr>
            <p:ph type="title" idx="4294967295"/>
          </p:nvPr>
        </p:nvSpPr>
        <p:spPr>
          <a:xfrm>
            <a:off x="1228148" y="2565453"/>
            <a:ext cx="9735705" cy="172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u="sng">
                <a:solidFill>
                  <a:schemeClr val="dk1"/>
                </a:solidFill>
              </a:rPr>
              <a:t>No hacer nada </a:t>
            </a:r>
            <a:r>
              <a:rPr lang="en-US" sz="4000">
                <a:solidFill>
                  <a:schemeClr val="dk1"/>
                </a:solidFill>
              </a:rPr>
              <a:t>sobre comportamientos irrespetuosos en el lugar de trabajo crea condiciones para que ocurra acoso sexual.</a:t>
            </a:r>
            <a:br>
              <a:rPr lang="en-US" sz="4000">
                <a:solidFill>
                  <a:schemeClr val="dk1"/>
                </a:solidFill>
              </a:rPr>
            </a:br>
            <a:r>
              <a:rPr lang="en-US" sz="4000" u="sng">
                <a:solidFill>
                  <a:schemeClr val="dk1"/>
                </a:solidFill>
              </a:rPr>
              <a:t/>
            </a:r>
            <a:br>
              <a:rPr lang="en-US" sz="4000" u="sng">
                <a:solidFill>
                  <a:schemeClr val="dk1"/>
                </a:solidFill>
              </a:rPr>
            </a:br>
            <a:r>
              <a:rPr lang="en-US" sz="4000">
                <a:solidFill>
                  <a:schemeClr val="dk1"/>
                </a:solidFill>
              </a:rPr>
              <a:t>¡Así que</a:t>
            </a:r>
            <a:r>
              <a:rPr lang="en-US" sz="4000" u="sng">
                <a:solidFill>
                  <a:schemeClr val="dk1"/>
                </a:solidFill>
              </a:rPr>
              <a:t> HAZ ALGO!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9"/>
          <p:cNvSpPr txBox="1">
            <a:spLocks noGrp="1"/>
          </p:cNvSpPr>
          <p:nvPr>
            <p:ph type="title" idx="4294967295"/>
          </p:nvPr>
        </p:nvSpPr>
        <p:spPr>
          <a:xfrm>
            <a:off x="1671306" y="1367768"/>
            <a:ext cx="8849386" cy="361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Calibri"/>
              <a:buNone/>
            </a:pPr>
            <a:r>
              <a:rPr lang="en-US" sz="4000" i="1" dirty="0" smtClean="0"/>
              <a:t>P: </a:t>
            </a:r>
            <a:r>
              <a:rPr lang="en-US" sz="4000" i="1" dirty="0"/>
              <a:t>¿</a:t>
            </a:r>
            <a:r>
              <a:rPr lang="en-US" sz="4000" i="1" dirty="0" err="1"/>
              <a:t>Cuál</a:t>
            </a:r>
            <a:r>
              <a:rPr lang="en-US" sz="4000" i="1" dirty="0"/>
              <a:t> </a:t>
            </a:r>
            <a:r>
              <a:rPr lang="en-US" sz="4000" i="1" dirty="0" err="1"/>
              <a:t>es</a:t>
            </a:r>
            <a:r>
              <a:rPr lang="en-US" sz="4000" i="1" dirty="0"/>
              <a:t> el primer </a:t>
            </a:r>
            <a:r>
              <a:rPr lang="en-US" sz="4000" i="1" dirty="0" err="1"/>
              <a:t>paso</a:t>
            </a:r>
            <a:r>
              <a:rPr lang="en-US" sz="4000" i="1" dirty="0"/>
              <a:t> que </a:t>
            </a:r>
            <a:r>
              <a:rPr lang="en-US" sz="4000" i="1" dirty="0" err="1"/>
              <a:t>alguien</a:t>
            </a:r>
            <a:r>
              <a:rPr lang="en-US" sz="4000" i="1" dirty="0"/>
              <a:t> </a:t>
            </a:r>
            <a:r>
              <a:rPr lang="en-US" sz="4000" i="1" dirty="0" err="1"/>
              <a:t>debe</a:t>
            </a:r>
            <a:r>
              <a:rPr lang="en-US" sz="4000" i="1" dirty="0"/>
              <a:t> </a:t>
            </a:r>
            <a:r>
              <a:rPr lang="en-US" sz="4000" i="1" dirty="0" err="1"/>
              <a:t>dar</a:t>
            </a:r>
            <a:r>
              <a:rPr lang="en-US" sz="4000" i="1" dirty="0"/>
              <a:t> </a:t>
            </a:r>
            <a:r>
              <a:rPr lang="en-US" sz="4000" i="1" dirty="0" err="1"/>
              <a:t>si</a:t>
            </a:r>
            <a:r>
              <a:rPr lang="en-US" sz="4000" i="1" dirty="0"/>
              <a:t> </a:t>
            </a:r>
            <a:r>
              <a:rPr lang="en-US" sz="4000" i="1" dirty="0" err="1"/>
              <a:t>está</a:t>
            </a:r>
            <a:r>
              <a:rPr lang="en-US" sz="4000" i="1" dirty="0"/>
              <a:t> </a:t>
            </a:r>
            <a:r>
              <a:rPr lang="en-US" sz="4000" i="1" dirty="0" err="1"/>
              <a:t>experimentando</a:t>
            </a:r>
            <a:r>
              <a:rPr lang="en-US" sz="4000" i="1" dirty="0"/>
              <a:t> </a:t>
            </a:r>
            <a:r>
              <a:rPr lang="en-US" sz="4000" i="1" dirty="0" err="1"/>
              <a:t>acoso</a:t>
            </a:r>
            <a:r>
              <a:rPr lang="en-US" sz="4000" i="1" dirty="0"/>
              <a:t> sexual?  </a:t>
            </a:r>
            <a:br>
              <a:rPr lang="en-US" sz="4000" i="1" dirty="0"/>
            </a:br>
            <a:endParaRPr sz="4000" i="1" dirty="0"/>
          </a:p>
        </p:txBody>
      </p:sp>
      <p:pic>
        <p:nvPicPr>
          <p:cNvPr id="475" name="Google Shape;47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4" name="Google Shape;484;p5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5" name="Google Shape;485;p5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50"/>
          <p:cNvSpPr txBox="1"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sz="8000" b="1">
                <a:solidFill>
                  <a:srgbClr val="262626"/>
                </a:solidFill>
              </a:rPr>
              <a:t>SEGMENTO 3</a:t>
            </a:r>
            <a:endParaRPr/>
          </a:p>
        </p:txBody>
      </p:sp>
      <p:sp>
        <p:nvSpPr>
          <p:cNvPr id="487" name="Google Shape;487;p50"/>
          <p:cNvSpPr txBox="1">
            <a:spLocks noGrp="1"/>
          </p:cNvSpPr>
          <p:nvPr>
            <p:ph type="body" idx="2"/>
          </p:nvPr>
        </p:nvSpPr>
        <p:spPr>
          <a:xfrm>
            <a:off x="7870995" y="643467"/>
            <a:ext cx="3341488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 UN ESPECTADOR &amp; ALIADO EFICAZ PUEDE AYUDAR</a:t>
            </a:r>
            <a:endParaRPr sz="3000" b="1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8" name="Google Shape;488;p50"/>
          <p:cNvCxnSpPr/>
          <p:nvPr/>
        </p:nvCxnSpPr>
        <p:spPr>
          <a:xfrm>
            <a:off x="7534656" y="1391367"/>
            <a:ext cx="0" cy="3558208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9" name="Google Shape;489;p50"/>
          <p:cNvSpPr/>
          <p:nvPr/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51"/>
          <p:cNvSpPr txBox="1">
            <a:spLocks noGrp="1"/>
          </p:cNvSpPr>
          <p:nvPr>
            <p:ph type="title" idx="4294967295"/>
          </p:nvPr>
        </p:nvSpPr>
        <p:spPr>
          <a:xfrm>
            <a:off x="7315200" y="931885"/>
            <a:ext cx="4435321" cy="453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Calibri"/>
              <a:buNone/>
            </a:pPr>
            <a:r>
              <a:rPr lang="en-US" sz="4860" i="1" dirty="0">
                <a:solidFill>
                  <a:schemeClr val="lt1"/>
                </a:solidFill>
              </a:rPr>
              <a:t/>
            </a:r>
            <a:br>
              <a:rPr lang="en-US" sz="4860" i="1" dirty="0">
                <a:solidFill>
                  <a:schemeClr val="lt1"/>
                </a:solidFill>
              </a:rPr>
            </a:br>
            <a:r>
              <a:rPr lang="en-US" sz="4860" i="1" dirty="0">
                <a:solidFill>
                  <a:schemeClr val="lt1"/>
                </a:solidFill>
              </a:rPr>
              <a:t/>
            </a:r>
            <a:br>
              <a:rPr lang="en-US" sz="4860" i="1" dirty="0">
                <a:solidFill>
                  <a:schemeClr val="lt1"/>
                </a:solidFill>
              </a:rPr>
            </a:br>
            <a:r>
              <a:rPr lang="en-US" sz="4860" i="1" dirty="0">
                <a:solidFill>
                  <a:schemeClr val="dk1"/>
                </a:solidFill>
              </a:rPr>
              <a:t>P</a:t>
            </a:r>
            <a:r>
              <a:rPr lang="en-US" sz="3600" i="1" dirty="0">
                <a:solidFill>
                  <a:srgbClr val="000000"/>
                </a:solidFill>
              </a:rPr>
              <a:t>: ¿Has </a:t>
            </a:r>
            <a:r>
              <a:rPr lang="en-US" sz="3600" i="1" dirty="0" err="1">
                <a:solidFill>
                  <a:srgbClr val="000000"/>
                </a:solidFill>
              </a:rPr>
              <a:t>oído</a:t>
            </a:r>
            <a:r>
              <a:rPr lang="en-US" sz="3600" i="1" dirty="0">
                <a:solidFill>
                  <a:srgbClr val="000000"/>
                </a:solidFill>
              </a:rPr>
              <a:t> </a:t>
            </a:r>
            <a:r>
              <a:rPr lang="en-US" sz="3600" i="1" dirty="0" err="1">
                <a:solidFill>
                  <a:srgbClr val="000000"/>
                </a:solidFill>
              </a:rPr>
              <a:t>hablar</a:t>
            </a:r>
            <a:r>
              <a:rPr lang="en-US" sz="3600" i="1" dirty="0">
                <a:solidFill>
                  <a:srgbClr val="000000"/>
                </a:solidFill>
              </a:rPr>
              <a:t> del </a:t>
            </a:r>
            <a:r>
              <a:rPr lang="en-US" sz="3600" i="1" dirty="0" err="1">
                <a:solidFill>
                  <a:srgbClr val="000000"/>
                </a:solidFill>
              </a:rPr>
              <a:t>término</a:t>
            </a:r>
            <a:r>
              <a:rPr lang="en-US" sz="3600" i="1" dirty="0">
                <a:solidFill>
                  <a:srgbClr val="000000"/>
                </a:solidFill>
              </a:rPr>
              <a:t> “</a:t>
            </a:r>
            <a:r>
              <a:rPr lang="en-US" sz="3600" i="1" dirty="0" err="1">
                <a:solidFill>
                  <a:srgbClr val="000000"/>
                </a:solidFill>
              </a:rPr>
              <a:t>Espectador</a:t>
            </a:r>
            <a:r>
              <a:rPr lang="en-US" sz="3600" i="1" dirty="0">
                <a:solidFill>
                  <a:srgbClr val="000000"/>
                </a:solidFill>
              </a:rPr>
              <a:t> o Bystander"?</a:t>
            </a:r>
            <a:br>
              <a:rPr lang="en-US" sz="3600" i="1" dirty="0">
                <a:solidFill>
                  <a:srgbClr val="000000"/>
                </a:solidFill>
              </a:rPr>
            </a:br>
            <a:r>
              <a:rPr lang="en-US" sz="3600" i="1" dirty="0">
                <a:solidFill>
                  <a:srgbClr val="000000"/>
                </a:solidFill>
              </a:rPr>
              <a:t/>
            </a:r>
            <a:br>
              <a:rPr lang="en-US" sz="3600" i="1" dirty="0">
                <a:solidFill>
                  <a:srgbClr val="000000"/>
                </a:solidFill>
              </a:rPr>
            </a:br>
            <a:r>
              <a:rPr lang="en-US" sz="3600" i="1" dirty="0">
                <a:solidFill>
                  <a:srgbClr val="000000"/>
                </a:solidFill>
              </a:rPr>
              <a:t>¿</a:t>
            </a:r>
            <a:r>
              <a:rPr lang="en-US" sz="3600" i="1" dirty="0" err="1">
                <a:solidFill>
                  <a:srgbClr val="000000"/>
                </a:solidFill>
              </a:rPr>
              <a:t>Qué</a:t>
            </a:r>
            <a:r>
              <a:rPr lang="en-US" sz="3600" i="1" dirty="0">
                <a:solidFill>
                  <a:srgbClr val="000000"/>
                </a:solidFill>
              </a:rPr>
              <a:t> </a:t>
            </a:r>
            <a:r>
              <a:rPr lang="en-US" sz="3600" i="1" dirty="0" err="1">
                <a:solidFill>
                  <a:srgbClr val="000000"/>
                </a:solidFill>
              </a:rPr>
              <a:t>significa</a:t>
            </a:r>
            <a:r>
              <a:rPr lang="en-US" sz="3600" i="1" dirty="0">
                <a:solidFill>
                  <a:srgbClr val="000000"/>
                </a:solidFill>
              </a:rPr>
              <a:t> </a:t>
            </a:r>
            <a:r>
              <a:rPr lang="en-US" sz="3600" i="1" dirty="0" err="1">
                <a:solidFill>
                  <a:srgbClr val="000000"/>
                </a:solidFill>
              </a:rPr>
              <a:t>ser</a:t>
            </a:r>
            <a:r>
              <a:rPr lang="en-US" sz="3600" i="1" dirty="0">
                <a:solidFill>
                  <a:srgbClr val="000000"/>
                </a:solidFill>
              </a:rPr>
              <a:t> un </a:t>
            </a:r>
            <a:r>
              <a:rPr lang="en-US" sz="3600" i="1" dirty="0" err="1">
                <a:solidFill>
                  <a:srgbClr val="000000"/>
                </a:solidFill>
              </a:rPr>
              <a:t>Espectador</a:t>
            </a:r>
            <a:r>
              <a:rPr lang="en-US" sz="3600" i="1" dirty="0">
                <a:solidFill>
                  <a:srgbClr val="000000"/>
                </a:solidFill>
              </a:rPr>
              <a:t> o Bystander? </a:t>
            </a:r>
            <a:br>
              <a:rPr lang="en-US" sz="3600" i="1" dirty="0">
                <a:solidFill>
                  <a:srgbClr val="000000"/>
                </a:solidFill>
              </a:rPr>
            </a:br>
            <a:r>
              <a:rPr lang="en-US" sz="4320" dirty="0">
                <a:solidFill>
                  <a:srgbClr val="000000"/>
                </a:solidFill>
              </a:rPr>
              <a:t> </a:t>
            </a:r>
            <a:br>
              <a:rPr lang="en-US" sz="4320" dirty="0">
                <a:solidFill>
                  <a:srgbClr val="000000"/>
                </a:solidFill>
              </a:rPr>
            </a:br>
            <a:endParaRPr sz="4860" i="1" dirty="0">
              <a:solidFill>
                <a:srgbClr val="000000"/>
              </a:solidFill>
            </a:endParaRPr>
          </a:p>
        </p:txBody>
      </p:sp>
      <p:pic>
        <p:nvPicPr>
          <p:cNvPr id="5" name="Google Shape;498;p51" descr="IMG_7961.JPG"/>
          <p:cNvPicPr preferRelativeResize="0"/>
          <p:nvPr/>
        </p:nvPicPr>
        <p:blipFill rotWithShape="1">
          <a:blip r:embed="rId4">
            <a:alphaModFix/>
          </a:blip>
          <a:srcRect l="10956" r="11736"/>
          <a:stretch/>
        </p:blipFill>
        <p:spPr>
          <a:xfrm>
            <a:off x="435428" y="456999"/>
            <a:ext cx="5979886" cy="5219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>
            <a:spLocks noGrp="1"/>
          </p:cNvSpPr>
          <p:nvPr>
            <p:ph type="body" idx="2"/>
          </p:nvPr>
        </p:nvSpPr>
        <p:spPr>
          <a:xfrm>
            <a:off x="1193533" y="1805555"/>
            <a:ext cx="914895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Arial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Muestre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respeto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hablando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escuchando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 un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participante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comprometido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activo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Arial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Guarde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celular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acapare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Deje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compartan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comentarios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 sensible a las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experiencias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No brome o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moleste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Evite las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conversaciones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secundarias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Arial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Siéntase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libre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9144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Arial"/>
              <a:buNone/>
            </a:pP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3621" y="537226"/>
            <a:ext cx="1631750" cy="16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Reglas Básicas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16;p54"/>
          <p:cNvSpPr txBox="1">
            <a:spLocks/>
          </p:cNvSpPr>
          <p:nvPr/>
        </p:nvSpPr>
        <p:spPr>
          <a:xfrm>
            <a:off x="319314" y="643467"/>
            <a:ext cx="7024915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85000"/>
              </a:lnSpc>
              <a:buClr>
                <a:srgbClr val="262626"/>
              </a:buClr>
              <a:buSzPts val="3959"/>
              <a:buFont typeface="Calibri"/>
              <a:buNone/>
            </a:pPr>
            <a:r>
              <a:rPr lang="es-ES" sz="3200" dirty="0" smtClean="0">
                <a:solidFill>
                  <a:srgbClr val="262626"/>
                </a:solidFill>
              </a:rPr>
              <a:t>Una persona </a:t>
            </a:r>
            <a:r>
              <a:rPr lang="es-ES" sz="3200" dirty="0">
                <a:solidFill>
                  <a:srgbClr val="262626"/>
                </a:solidFill>
              </a:rPr>
              <a:t>que está presente cuando ocurre un evento pero que no está directamente involucrado. </a:t>
            </a:r>
            <a:r>
              <a:rPr lang="es-ES" sz="3200" dirty="0" smtClean="0">
                <a:solidFill>
                  <a:srgbClr val="262626"/>
                </a:solidFill>
              </a:rPr>
              <a:t>Los espectadores </a:t>
            </a:r>
            <a:r>
              <a:rPr lang="es-ES" sz="3200" dirty="0">
                <a:solidFill>
                  <a:srgbClr val="262626"/>
                </a:solidFill>
              </a:rPr>
              <a:t>pueden estar presentes cuando se produce el acoso sexual o pueden ser testigos de las circunstancias que conducen a </a:t>
            </a:r>
            <a:r>
              <a:rPr lang="es-ES" sz="3200" dirty="0" smtClean="0">
                <a:solidFill>
                  <a:srgbClr val="262626"/>
                </a:solidFill>
              </a:rPr>
              <a:t>ello. </a:t>
            </a:r>
            <a:endParaRPr lang="en-US" sz="1100" dirty="0"/>
          </a:p>
        </p:txBody>
      </p:sp>
      <p:sp>
        <p:nvSpPr>
          <p:cNvPr id="7" name="Google Shape;517;p54"/>
          <p:cNvSpPr txBox="1">
            <a:spLocks/>
          </p:cNvSpPr>
          <p:nvPr/>
        </p:nvSpPr>
        <p:spPr>
          <a:xfrm>
            <a:off x="7856480" y="643467"/>
            <a:ext cx="3341488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SzPts val="4400"/>
            </a:pPr>
            <a:r>
              <a:rPr lang="en-US" sz="4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ESPECTADOR</a:t>
            </a:r>
            <a:endParaRPr lang="en-US" dirty="0"/>
          </a:p>
        </p:txBody>
      </p:sp>
      <p:cxnSp>
        <p:nvCxnSpPr>
          <p:cNvPr id="8" name="Google Shape;518;p54"/>
          <p:cNvCxnSpPr/>
          <p:nvPr/>
        </p:nvCxnSpPr>
        <p:spPr>
          <a:xfrm>
            <a:off x="7534656" y="1391367"/>
            <a:ext cx="0" cy="3558208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726485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5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6" name="Google Shape;506;p5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7" name="Google Shape;507;p52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52"/>
          <p:cNvSpPr txBox="1"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0"/>
              <a:buFont typeface="Calibri"/>
              <a:buNone/>
            </a:pPr>
            <a:r>
              <a:rPr lang="en-US" sz="5000">
                <a:solidFill>
                  <a:srgbClr val="262626"/>
                </a:solidFill>
              </a:rPr>
              <a:t>P:¿Cuáles fueron las conductas inapropiadas que pueden considerarse acoso sexual?</a:t>
            </a:r>
            <a:endParaRPr sz="5000">
              <a:solidFill>
                <a:srgbClr val="262626"/>
              </a:solidFill>
            </a:endParaRPr>
          </a:p>
        </p:txBody>
      </p:sp>
      <p:sp>
        <p:nvSpPr>
          <p:cNvPr id="509" name="Google Shape;509;p52"/>
          <p:cNvSpPr txBox="1"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510" name="Google Shape;510;p52" descr="Group brainst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99" y="1163529"/>
            <a:ext cx="4001315" cy="4001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1" name="Google Shape;511;p52"/>
          <p:cNvCxnSpPr/>
          <p:nvPr/>
        </p:nvCxnSpPr>
        <p:spPr>
          <a:xfrm>
            <a:off x="5447071" y="4343400"/>
            <a:ext cx="5636107" cy="0"/>
          </a:xfrm>
          <a:prstGeom prst="straightConnector1">
            <a:avLst/>
          </a:prstGeom>
          <a:noFill/>
          <a:ln w="9525" cap="flat" cmpd="sng">
            <a:solidFill>
              <a:schemeClr val="dk2">
                <a:alpha val="89411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2" name="Google Shape;512;p52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5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3"/>
          <p:cNvSpPr txBox="1">
            <a:spLocks noGrp="1"/>
          </p:cNvSpPr>
          <p:nvPr>
            <p:ph type="title" idx="4294967295"/>
          </p:nvPr>
        </p:nvSpPr>
        <p:spPr>
          <a:xfrm>
            <a:off x="5064190" y="1113803"/>
            <a:ext cx="6695447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60"/>
              <a:buFont typeface="Calibri"/>
              <a:buNone/>
            </a:pPr>
            <a:r>
              <a:rPr lang="en-US" sz="4860" i="1"/>
              <a:t/>
            </a:r>
            <a:br>
              <a:rPr lang="en-US" sz="4860" i="1"/>
            </a:br>
            <a:r>
              <a:rPr lang="en-US" sz="4860" i="1"/>
              <a:t/>
            </a:r>
            <a:br>
              <a:rPr lang="en-US" sz="4860" i="1"/>
            </a:br>
            <a:r>
              <a:rPr lang="en-US" sz="3959" i="1"/>
              <a:t>P: ¿Cree que José, un espectador/bystander en esta situación, debería hacer algo?  </a:t>
            </a:r>
            <a:br>
              <a:rPr lang="en-US" sz="3959" i="1"/>
            </a:br>
            <a:r>
              <a:rPr lang="en-US" sz="3959" i="1"/>
              <a:t/>
            </a:r>
            <a:br>
              <a:rPr lang="en-US" sz="3959" i="1"/>
            </a:br>
            <a:r>
              <a:rPr lang="en-US" sz="3959" i="1"/>
              <a:t>¿Por qué o por qué no? </a:t>
            </a:r>
            <a:br>
              <a:rPr lang="en-US" sz="3959" i="1"/>
            </a:br>
            <a:r>
              <a:rPr lang="en-US" sz="3959" i="1"/>
              <a:t> </a:t>
            </a:r>
            <a:br>
              <a:rPr lang="en-US" sz="3959" i="1"/>
            </a:br>
            <a:r>
              <a:rPr lang="en-US" sz="4320"/>
              <a:t> </a:t>
            </a:r>
            <a:br>
              <a:rPr lang="en-US" sz="4320"/>
            </a:br>
            <a:r>
              <a:rPr lang="en-US" sz="4320"/>
              <a:t> </a:t>
            </a:r>
            <a:br>
              <a:rPr lang="en-US" sz="4320"/>
            </a:br>
            <a:endParaRPr sz="4860" i="1"/>
          </a:p>
        </p:txBody>
      </p:sp>
      <p:pic>
        <p:nvPicPr>
          <p:cNvPr id="520" name="Google Shape;520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53" descr="BystanderJoseF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4837" y="8579"/>
            <a:ext cx="3392015" cy="628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4"/>
          <p:cNvSpPr txBox="1">
            <a:spLocks noGrp="1"/>
          </p:cNvSpPr>
          <p:nvPr>
            <p:ph type="title" idx="4294967295"/>
          </p:nvPr>
        </p:nvSpPr>
        <p:spPr>
          <a:xfrm>
            <a:off x="1899906" y="-563506"/>
            <a:ext cx="8849386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i="1"/>
              <a:t>P: ¿Cuál cree que es la diferencia entre un espectador/bystander y un aliado?  </a:t>
            </a:r>
            <a:br>
              <a:rPr lang="en-US" sz="4000" i="1"/>
            </a:br>
            <a:r>
              <a:rPr lang="en-US"/>
              <a:t> </a:t>
            </a:r>
            <a:br>
              <a:rPr lang="en-US"/>
            </a:br>
            <a:endParaRPr sz="5400" i="1"/>
          </a:p>
        </p:txBody>
      </p:sp>
      <p:pic>
        <p:nvPicPr>
          <p:cNvPr id="527" name="Google Shape;527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4"/>
          <p:cNvPicPr preferRelativeResize="0"/>
          <p:nvPr/>
        </p:nvPicPr>
        <p:blipFill rotWithShape="1">
          <a:blip r:embed="rId4">
            <a:alphaModFix/>
          </a:blip>
          <a:srcRect l="15298" r="9117" b="2173"/>
          <a:stretch/>
        </p:blipFill>
        <p:spPr>
          <a:xfrm>
            <a:off x="3809916" y="2114382"/>
            <a:ext cx="4690395" cy="388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5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6" name="Google Shape;536;p5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7" name="Google Shape;537;p5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55"/>
          <p:cNvSpPr txBox="1">
            <a:spLocks noGrp="1"/>
          </p:cNvSpPr>
          <p:nvPr>
            <p:ph type="body" idx="2"/>
          </p:nvPr>
        </p:nvSpPr>
        <p:spPr>
          <a:xfrm>
            <a:off x="7870995" y="643467"/>
            <a:ext cx="3341488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ALIADO</a:t>
            </a:r>
            <a:endParaRPr sz="4400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9" name="Google Shape;539;p55"/>
          <p:cNvCxnSpPr/>
          <p:nvPr/>
        </p:nvCxnSpPr>
        <p:spPr>
          <a:xfrm>
            <a:off x="7839456" y="1543767"/>
            <a:ext cx="0" cy="355830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0" name="Google Shape;540;p55"/>
          <p:cNvSpPr/>
          <p:nvPr/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5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2" name="Google Shape;54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57;p58"/>
          <p:cNvSpPr txBox="1">
            <a:spLocks noGrp="1"/>
          </p:cNvSpPr>
          <p:nvPr>
            <p:ph type="title"/>
          </p:nvPr>
        </p:nvSpPr>
        <p:spPr>
          <a:xfrm>
            <a:off x="812800" y="643467"/>
            <a:ext cx="6633029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Clr>
                <a:srgbClr val="262626"/>
              </a:buClr>
              <a:buSzPts val="4000"/>
            </a:pPr>
            <a:r>
              <a:rPr lang="es-ES" sz="4000" dirty="0" smtClean="0">
                <a:solidFill>
                  <a:srgbClr val="262626"/>
                </a:solidFill>
              </a:rPr>
              <a:t>Una </a:t>
            </a:r>
            <a:r>
              <a:rPr lang="es-ES" sz="4000" dirty="0">
                <a:solidFill>
                  <a:srgbClr val="262626"/>
                </a:solidFill>
              </a:rPr>
              <a:t>persona u organización que toma medidas para ayudar y apoyar a otra </a:t>
            </a:r>
            <a:r>
              <a:rPr lang="es-ES" sz="4000" dirty="0" smtClean="0">
                <a:solidFill>
                  <a:srgbClr val="262626"/>
                </a:solidFill>
              </a:rPr>
              <a:t>persona.</a:t>
            </a:r>
            <a:endParaRPr lang="es-ES" sz="4000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5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1" name="Google Shape;551;p5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2" name="Google Shape;552;p56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3" name="Google Shape;553;p56"/>
          <p:cNvCxnSpPr/>
          <p:nvPr/>
        </p:nvCxnSpPr>
        <p:spPr>
          <a:xfrm>
            <a:off x="835159" y="5433708"/>
            <a:ext cx="6330900" cy="3000"/>
          </a:xfrm>
          <a:prstGeom prst="straightConnector1">
            <a:avLst/>
          </a:prstGeom>
          <a:noFill/>
          <a:ln w="9525" cap="flat" cmpd="sng">
            <a:solidFill>
              <a:schemeClr val="dk2">
                <a:alpha val="89411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4" name="Google Shape;554;p56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5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6" name="Google Shape;556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56" descr="Alli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6239" y="294305"/>
            <a:ext cx="4384814" cy="5848948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56"/>
          <p:cNvSpPr txBox="1">
            <a:spLocks noGrp="1"/>
          </p:cNvSpPr>
          <p:nvPr>
            <p:ph type="title"/>
          </p:nvPr>
        </p:nvSpPr>
        <p:spPr>
          <a:xfrm>
            <a:off x="705514" y="581318"/>
            <a:ext cx="5922845" cy="428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262626"/>
                </a:solidFill>
              </a:rPr>
              <a:t>Un </a:t>
            </a:r>
            <a:r>
              <a:rPr lang="en-US" sz="4000" dirty="0" err="1">
                <a:solidFill>
                  <a:srgbClr val="262626"/>
                </a:solidFill>
              </a:rPr>
              <a:t>aliado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es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alguien</a:t>
            </a:r>
            <a:r>
              <a:rPr lang="en-US" sz="4000" dirty="0">
                <a:solidFill>
                  <a:srgbClr val="262626"/>
                </a:solidFill>
              </a:rPr>
              <a:t> que </a:t>
            </a:r>
            <a:r>
              <a:rPr lang="en-US" sz="4000" dirty="0" err="1">
                <a:solidFill>
                  <a:srgbClr val="262626"/>
                </a:solidFill>
              </a:rPr>
              <a:t>hace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más</a:t>
            </a:r>
            <a:r>
              <a:rPr lang="en-US" sz="4000" dirty="0">
                <a:solidFill>
                  <a:srgbClr val="262626"/>
                </a:solidFill>
              </a:rPr>
              <a:t> que </a:t>
            </a:r>
            <a:r>
              <a:rPr lang="en-US" sz="4000" dirty="0" err="1">
                <a:solidFill>
                  <a:srgbClr val="262626"/>
                </a:solidFill>
              </a:rPr>
              <a:t>simplemente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observar</a:t>
            </a:r>
            <a:r>
              <a:rPr lang="en-US" sz="4000" dirty="0">
                <a:solidFill>
                  <a:srgbClr val="262626"/>
                </a:solidFill>
              </a:rPr>
              <a:t>. ¡</a:t>
            </a:r>
            <a:r>
              <a:rPr lang="en-US" sz="4000" dirty="0" err="1">
                <a:solidFill>
                  <a:srgbClr val="262626"/>
                </a:solidFill>
              </a:rPr>
              <a:t>Proporcionan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ayuda</a:t>
            </a:r>
            <a:r>
              <a:rPr lang="en-US" sz="4000" dirty="0">
                <a:solidFill>
                  <a:srgbClr val="262626"/>
                </a:solidFill>
              </a:rPr>
              <a:t> y </a:t>
            </a:r>
            <a:r>
              <a:rPr lang="en-US" sz="4000" dirty="0" err="1">
                <a:solidFill>
                  <a:srgbClr val="262626"/>
                </a:solidFill>
              </a:rPr>
              <a:t>apoyo</a:t>
            </a:r>
            <a:r>
              <a:rPr lang="en-US" sz="4000" dirty="0">
                <a:solidFill>
                  <a:srgbClr val="262626"/>
                </a:solidFill>
              </a:rPr>
              <a:t>!</a:t>
            </a:r>
            <a:endParaRPr sz="4000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5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5" name="Google Shape;565;p5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6" name="Google Shape;566;p57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57"/>
          <p:cNvSpPr txBox="1">
            <a:spLocks noGrp="1"/>
          </p:cNvSpPr>
          <p:nvPr>
            <p:ph type="title"/>
          </p:nvPr>
        </p:nvSpPr>
        <p:spPr>
          <a:xfrm>
            <a:off x="5304684" y="1798488"/>
            <a:ext cx="6253317" cy="368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0"/>
              <a:buFont typeface="Calibri"/>
              <a:buNone/>
            </a:pPr>
            <a:r>
              <a:rPr lang="en-US" sz="4000" dirty="0">
                <a:solidFill>
                  <a:srgbClr val="262626"/>
                </a:solidFill>
              </a:rPr>
              <a:t/>
            </a:r>
            <a:br>
              <a:rPr lang="en-US" sz="4000" dirty="0">
                <a:solidFill>
                  <a:srgbClr val="262626"/>
                </a:solidFill>
              </a:rPr>
            </a:br>
            <a:r>
              <a:rPr lang="en-US" sz="4000" dirty="0">
                <a:solidFill>
                  <a:srgbClr val="262626"/>
                </a:solidFill>
              </a:rPr>
              <a:t/>
            </a:r>
            <a:br>
              <a:rPr lang="en-US" sz="4000" dirty="0">
                <a:solidFill>
                  <a:srgbClr val="262626"/>
                </a:solidFill>
              </a:rPr>
            </a:br>
            <a:r>
              <a:rPr lang="en-US" sz="4000" dirty="0">
                <a:solidFill>
                  <a:srgbClr val="262626"/>
                </a:solidFill>
              </a:rPr>
              <a:t/>
            </a:r>
            <a:br>
              <a:rPr lang="en-US" sz="4000" dirty="0">
                <a:solidFill>
                  <a:srgbClr val="262626"/>
                </a:solidFill>
              </a:rPr>
            </a:br>
            <a:r>
              <a:rPr lang="en-US" sz="4000" dirty="0">
                <a:solidFill>
                  <a:srgbClr val="262626"/>
                </a:solidFill>
              </a:rPr>
              <a:t>P: ¿</a:t>
            </a:r>
            <a:r>
              <a:rPr lang="en-US" sz="4000" dirty="0" err="1">
                <a:solidFill>
                  <a:srgbClr val="262626"/>
                </a:solidFill>
              </a:rPr>
              <a:t>Qué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medidas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puede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usted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tomar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como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compañero</a:t>
            </a:r>
            <a:r>
              <a:rPr lang="en-US" sz="4000" dirty="0">
                <a:solidFill>
                  <a:srgbClr val="262626"/>
                </a:solidFill>
              </a:rPr>
              <a:t> de </a:t>
            </a:r>
            <a:r>
              <a:rPr lang="en-US" sz="4000" dirty="0" err="1">
                <a:solidFill>
                  <a:srgbClr val="262626"/>
                </a:solidFill>
              </a:rPr>
              <a:t>trabajo</a:t>
            </a:r>
            <a:r>
              <a:rPr lang="en-US" sz="4000" dirty="0">
                <a:solidFill>
                  <a:srgbClr val="262626"/>
                </a:solidFill>
              </a:rPr>
              <a:t> para </a:t>
            </a:r>
            <a:r>
              <a:rPr lang="en-US" sz="4000" dirty="0" err="1">
                <a:solidFill>
                  <a:srgbClr val="262626"/>
                </a:solidFill>
              </a:rPr>
              <a:t>actuar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como</a:t>
            </a:r>
            <a:r>
              <a:rPr lang="en-US" sz="4000" dirty="0">
                <a:solidFill>
                  <a:srgbClr val="262626"/>
                </a:solidFill>
              </a:rPr>
              <a:t> un </a:t>
            </a:r>
            <a:r>
              <a:rPr lang="en-US" sz="4000" dirty="0" err="1">
                <a:solidFill>
                  <a:srgbClr val="262626"/>
                </a:solidFill>
              </a:rPr>
              <a:t>aliado</a:t>
            </a:r>
            <a:r>
              <a:rPr lang="en-US" sz="4000" dirty="0">
                <a:solidFill>
                  <a:srgbClr val="262626"/>
                </a:solidFill>
              </a:rPr>
              <a:t> para que </a:t>
            </a:r>
            <a:r>
              <a:rPr lang="en-US" sz="4000" dirty="0" err="1">
                <a:solidFill>
                  <a:srgbClr val="262626"/>
                </a:solidFill>
              </a:rPr>
              <a:t>empleados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como</a:t>
            </a:r>
            <a:r>
              <a:rPr lang="en-US" sz="4000" dirty="0">
                <a:solidFill>
                  <a:srgbClr val="262626"/>
                </a:solidFill>
              </a:rPr>
              <a:t> Juana y José se </a:t>
            </a:r>
            <a:r>
              <a:rPr lang="en-US" sz="4000" dirty="0" err="1">
                <a:solidFill>
                  <a:srgbClr val="262626"/>
                </a:solidFill>
              </a:rPr>
              <a:t>sientan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seguros</a:t>
            </a:r>
            <a:r>
              <a:rPr lang="en-US" sz="4000" dirty="0">
                <a:solidFill>
                  <a:srgbClr val="262626"/>
                </a:solidFill>
              </a:rPr>
              <a:t> de </a:t>
            </a:r>
            <a:r>
              <a:rPr lang="en-US" sz="4000" dirty="0" err="1">
                <a:solidFill>
                  <a:srgbClr val="262626"/>
                </a:solidFill>
              </a:rPr>
              <a:t>denunciar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actos</a:t>
            </a:r>
            <a:r>
              <a:rPr lang="en-US" sz="4000" dirty="0">
                <a:solidFill>
                  <a:srgbClr val="262626"/>
                </a:solidFill>
              </a:rPr>
              <a:t> de </a:t>
            </a:r>
            <a:r>
              <a:rPr lang="en-US" sz="4000" dirty="0" err="1">
                <a:solidFill>
                  <a:srgbClr val="262626"/>
                </a:solidFill>
              </a:rPr>
              <a:t>acoso</a:t>
            </a:r>
            <a:r>
              <a:rPr lang="en-US" sz="4000" dirty="0">
                <a:solidFill>
                  <a:srgbClr val="262626"/>
                </a:solidFill>
              </a:rPr>
              <a:t> sexual? </a:t>
            </a:r>
            <a:endParaRPr sz="4000" dirty="0">
              <a:solidFill>
                <a:srgbClr val="262626"/>
              </a:solidFill>
            </a:endParaRPr>
          </a:p>
        </p:txBody>
      </p:sp>
      <p:pic>
        <p:nvPicPr>
          <p:cNvPr id="568" name="Google Shape;568;p57" descr="Group brainst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99" y="904848"/>
            <a:ext cx="4001315" cy="4001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9" name="Google Shape;569;p57"/>
          <p:cNvCxnSpPr/>
          <p:nvPr/>
        </p:nvCxnSpPr>
        <p:spPr>
          <a:xfrm>
            <a:off x="5447071" y="5638800"/>
            <a:ext cx="5636100" cy="0"/>
          </a:xfrm>
          <a:prstGeom prst="straightConnector1">
            <a:avLst/>
          </a:prstGeom>
          <a:noFill/>
          <a:ln w="9525" cap="flat" cmpd="sng">
            <a:solidFill>
              <a:schemeClr val="dk2">
                <a:alpha val="89411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0" name="Google Shape;570;p57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57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6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3" name="Google Shape;593;p6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4" name="Google Shape;594;p60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60"/>
          <p:cNvSpPr txBox="1">
            <a:spLocks noGrp="1"/>
          </p:cNvSpPr>
          <p:nvPr>
            <p:ph type="title"/>
          </p:nvPr>
        </p:nvSpPr>
        <p:spPr>
          <a:xfrm>
            <a:off x="1593474" y="1552060"/>
            <a:ext cx="9489704" cy="153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262626"/>
                </a:solidFill>
              </a:rPr>
              <a:t>No </a:t>
            </a:r>
            <a:r>
              <a:rPr lang="en-US" sz="4000" dirty="0" err="1">
                <a:solidFill>
                  <a:srgbClr val="262626"/>
                </a:solidFill>
              </a:rPr>
              <a:t>importa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cuál</a:t>
            </a:r>
            <a:r>
              <a:rPr lang="en-US" sz="4000" dirty="0">
                <a:solidFill>
                  <a:srgbClr val="262626"/>
                </a:solidFill>
              </a:rPr>
              <a:t> sea SU </a:t>
            </a:r>
            <a:r>
              <a:rPr lang="en-US" sz="4000" dirty="0" err="1">
                <a:solidFill>
                  <a:srgbClr val="262626"/>
                </a:solidFill>
              </a:rPr>
              <a:t>estatus</a:t>
            </a:r>
            <a:r>
              <a:rPr lang="en-US" sz="4000" dirty="0">
                <a:solidFill>
                  <a:srgbClr val="262626"/>
                </a:solidFill>
              </a:rPr>
              <a:t> </a:t>
            </a:r>
            <a:r>
              <a:rPr lang="en-US" sz="4000" dirty="0" err="1">
                <a:solidFill>
                  <a:srgbClr val="262626"/>
                </a:solidFill>
              </a:rPr>
              <a:t>migratorio</a:t>
            </a:r>
            <a:r>
              <a:rPr lang="en-US" sz="4000" dirty="0">
                <a:solidFill>
                  <a:srgbClr val="262626"/>
                </a:solidFill>
              </a:rPr>
              <a:t>, ¡USTED </a:t>
            </a:r>
            <a:r>
              <a:rPr lang="en-US" sz="4000" dirty="0" err="1">
                <a:solidFill>
                  <a:srgbClr val="262626"/>
                </a:solidFill>
              </a:rPr>
              <a:t>tiene</a:t>
            </a:r>
            <a:r>
              <a:rPr lang="en-US" sz="4000" dirty="0">
                <a:solidFill>
                  <a:srgbClr val="262626"/>
                </a:solidFill>
              </a:rPr>
              <a:t> derechos!</a:t>
            </a:r>
            <a:endParaRPr sz="4000" dirty="0">
              <a:solidFill>
                <a:srgbClr val="262626"/>
              </a:solidFill>
            </a:endParaRPr>
          </a:p>
        </p:txBody>
      </p:sp>
      <p:cxnSp>
        <p:nvCxnSpPr>
          <p:cNvPr id="596" name="Google Shape;596;p60"/>
          <p:cNvCxnSpPr/>
          <p:nvPr/>
        </p:nvCxnSpPr>
        <p:spPr>
          <a:xfrm>
            <a:off x="835159" y="5433708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dk2">
                <a:alpha val="89411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7" name="Google Shape;597;p60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6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9"/>
          <p:cNvSpPr txBox="1">
            <a:spLocks noGrp="1"/>
          </p:cNvSpPr>
          <p:nvPr>
            <p:ph type="title"/>
          </p:nvPr>
        </p:nvSpPr>
        <p:spPr>
          <a:xfrm>
            <a:off x="1102092" y="1505279"/>
            <a:ext cx="10058400" cy="680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4320" dirty="0"/>
              <a:t/>
            </a:r>
            <a:br>
              <a:rPr lang="en-US" sz="4320" dirty="0"/>
            </a:br>
            <a:r>
              <a:rPr lang="en-US" sz="3959" dirty="0"/>
              <a:t>Las </a:t>
            </a:r>
            <a:r>
              <a:rPr lang="en-US" sz="3959" dirty="0" err="1"/>
              <a:t>posibles</a:t>
            </a:r>
            <a:r>
              <a:rPr lang="en-US" sz="3959" dirty="0"/>
              <a:t> </a:t>
            </a:r>
            <a:r>
              <a:rPr lang="en-US" sz="3959" dirty="0" err="1"/>
              <a:t>barreras</a:t>
            </a:r>
            <a:r>
              <a:rPr lang="en-US" sz="3959" dirty="0"/>
              <a:t> </a:t>
            </a:r>
            <a:r>
              <a:rPr lang="en-US" sz="3959" dirty="0" err="1"/>
              <a:t>podrían</a:t>
            </a:r>
            <a:r>
              <a:rPr lang="en-US" sz="3959" dirty="0"/>
              <a:t> </a:t>
            </a:r>
            <a:r>
              <a:rPr lang="en-US" sz="3959" dirty="0" err="1"/>
              <a:t>incluir</a:t>
            </a:r>
            <a:r>
              <a:rPr lang="en-US" sz="3959" dirty="0"/>
              <a:t>:</a:t>
            </a:r>
            <a:br>
              <a:rPr lang="en-US" sz="3959" dirty="0"/>
            </a:br>
            <a:endParaRPr sz="3959" dirty="0"/>
          </a:p>
        </p:txBody>
      </p:sp>
      <p:sp>
        <p:nvSpPr>
          <p:cNvPr id="584" name="Google Shape;584;p59"/>
          <p:cNvSpPr txBox="1">
            <a:spLocks noGrp="1"/>
          </p:cNvSpPr>
          <p:nvPr>
            <p:ph type="body" idx="2"/>
          </p:nvPr>
        </p:nvSpPr>
        <p:spPr>
          <a:xfrm>
            <a:off x="1125450" y="1768450"/>
            <a:ext cx="98052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8509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700"/>
              <a:buFont typeface="Noto Sans Symbols"/>
              <a:buChar char="▪"/>
            </a:pP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persona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temer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perder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700" dirty="0"/>
          </a:p>
          <a:p>
            <a:pPr marL="91440" marR="0" lvl="0" indent="-8509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2700"/>
              <a:buFont typeface="Noto Sans Symbols"/>
              <a:buChar char="▪"/>
            </a:pP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Represalias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horas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reducidas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700" dirty="0"/>
          </a:p>
          <a:p>
            <a:pPr marL="91440" marR="0" lvl="0" indent="-8509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2700"/>
              <a:buFont typeface="Noto Sans Symbols"/>
              <a:buChar char="▪"/>
            </a:pP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Miedo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deportación</a:t>
            </a:r>
            <a:endParaRPr sz="2700" dirty="0"/>
          </a:p>
          <a:p>
            <a:pPr marL="91440" marR="0" lvl="0" indent="-8509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2700"/>
              <a:buFont typeface="Noto Sans Symbols"/>
              <a:buChar char="▪"/>
            </a:pP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Riesgo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sufrir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daño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físico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acosador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 dirty="0"/>
          </a:p>
          <a:p>
            <a:pPr marL="91440" marR="0" lvl="0" indent="-8509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2700"/>
              <a:buFont typeface="Noto Sans Symbols"/>
              <a:buChar char="▪"/>
            </a:pP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Miedo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dañar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reputación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empresa</a:t>
            </a:r>
            <a:endParaRPr sz="2700" dirty="0"/>
          </a:p>
          <a:p>
            <a:pPr marL="91440" marR="0" lvl="0" indent="-8509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2700"/>
              <a:buFont typeface="Noto Sans Symbols"/>
              <a:buChar char="▪"/>
            </a:pP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acosador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amenazando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herir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víctima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a la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familia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amigos de la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víctima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víctimas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 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hablan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lo que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pasando</a:t>
            </a:r>
            <a:r>
              <a:rPr lang="en-US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700" dirty="0"/>
          </a:p>
          <a:p>
            <a:pPr marL="91440" marR="0" lvl="0" indent="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59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23782" y="525651"/>
            <a:ext cx="1631750" cy="1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8"/>
          <p:cNvSpPr txBox="1">
            <a:spLocks noGrp="1"/>
          </p:cNvSpPr>
          <p:nvPr>
            <p:ph type="title" idx="4294967295"/>
          </p:nvPr>
        </p:nvSpPr>
        <p:spPr>
          <a:xfrm>
            <a:off x="742121" y="1624958"/>
            <a:ext cx="10707757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i="1"/>
              <a:t/>
            </a:r>
            <a:br>
              <a:rPr lang="en-US" sz="4000" i="1"/>
            </a:br>
            <a:r>
              <a:rPr lang="en-US" sz="4000" i="1"/>
              <a:t>P: ¿Qué podría impedir que alguien intervenga o tome medidas para ayudar alguien a ser acosado sexualmente?</a:t>
            </a:r>
            <a:br>
              <a:rPr lang="en-US" sz="4000" i="1"/>
            </a:br>
            <a:r>
              <a:rPr lang="en-US" b="1" i="1"/>
              <a:t/>
            </a:r>
            <a:br>
              <a:rPr lang="en-US" b="1" i="1"/>
            </a:br>
            <a:r>
              <a:rPr lang="en-US"/>
              <a:t> </a:t>
            </a:r>
            <a:br>
              <a:rPr lang="en-US"/>
            </a:br>
            <a:r>
              <a:rPr lang="en-US"/>
              <a:t> </a:t>
            </a:r>
            <a:br>
              <a:rPr lang="en-US"/>
            </a:br>
            <a:endParaRPr sz="5400" i="1"/>
          </a:p>
        </p:txBody>
      </p:sp>
      <p:pic>
        <p:nvPicPr>
          <p:cNvPr id="578" name="Google Shape;57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body" idx="2"/>
          </p:nvPr>
        </p:nvSpPr>
        <p:spPr>
          <a:xfrm>
            <a:off x="1193533" y="1773164"/>
            <a:ext cx="914895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Trate de mantener una mente abierta y considere lo que otros tienen que decir sobre este tema.  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necesita irse porque la conversación le hace sentir incómodo, por favor hágalo. 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Consulte con su instructor y/o representante de recursos humanos para conectarlo a recursos de apoyo.  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Mantenga en confidencialidad lo que se comparta durante este entrenamiento.</a:t>
            </a:r>
            <a:endParaRPr/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3621" y="537226"/>
            <a:ext cx="1631750" cy="16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Reglas Básicas 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1"/>
          <p:cNvSpPr txBox="1">
            <a:spLocks noGrp="1"/>
          </p:cNvSpPr>
          <p:nvPr>
            <p:ph type="title" idx="4294967295"/>
          </p:nvPr>
        </p:nvSpPr>
        <p:spPr>
          <a:xfrm>
            <a:off x="1239994" y="1710054"/>
            <a:ext cx="9734325" cy="447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959"/>
              <a:buFont typeface="Calibri"/>
              <a:buNone/>
            </a:pPr>
            <a:r>
              <a:rPr lang="en-US" sz="3959" b="1" i="1" dirty="0"/>
              <a:t/>
            </a:r>
            <a:br>
              <a:rPr lang="en-US" sz="3959" b="1" i="1" dirty="0"/>
            </a:br>
            <a:r>
              <a:rPr lang="en-US" sz="3959" b="1" i="1" dirty="0"/>
              <a:t/>
            </a:r>
            <a:br>
              <a:rPr lang="en-US" sz="3959" b="1" i="1" dirty="0"/>
            </a:br>
            <a:r>
              <a:rPr lang="en-US" sz="3959" i="1" dirty="0"/>
              <a:t>P: </a:t>
            </a:r>
            <a:r>
              <a:rPr lang="en-US" sz="3959" i="1" dirty="0" err="1"/>
              <a:t>Cuando</a:t>
            </a:r>
            <a:r>
              <a:rPr lang="en-US" sz="3959" i="1" dirty="0"/>
              <a:t> </a:t>
            </a:r>
            <a:r>
              <a:rPr lang="en-US" sz="3959" i="1" dirty="0" err="1"/>
              <a:t>ves</a:t>
            </a:r>
            <a:r>
              <a:rPr lang="en-US" sz="3959" i="1" dirty="0"/>
              <a:t> </a:t>
            </a:r>
            <a:r>
              <a:rPr lang="en-US" sz="3959" i="1" dirty="0" err="1"/>
              <a:t>alguien</a:t>
            </a:r>
            <a:r>
              <a:rPr lang="en-US" sz="3959" i="1" dirty="0"/>
              <a:t> </a:t>
            </a:r>
            <a:r>
              <a:rPr lang="en-US" sz="3959" i="1" dirty="0" err="1"/>
              <a:t>siendo</a:t>
            </a:r>
            <a:r>
              <a:rPr lang="en-US" sz="3959" i="1" dirty="0"/>
              <a:t> </a:t>
            </a:r>
            <a:r>
              <a:rPr lang="en-US" sz="3959" i="1" dirty="0" err="1"/>
              <a:t>acosado</a:t>
            </a:r>
            <a:r>
              <a:rPr lang="en-US" sz="3959" i="1" dirty="0"/>
              <a:t>, ¿</a:t>
            </a:r>
            <a:r>
              <a:rPr lang="en-US" sz="3959" i="1" dirty="0" err="1"/>
              <a:t>cómo</a:t>
            </a:r>
            <a:r>
              <a:rPr lang="en-US" sz="3959" i="1" dirty="0"/>
              <a:t> </a:t>
            </a:r>
            <a:r>
              <a:rPr lang="en-US" sz="3959" i="1" dirty="0" err="1"/>
              <a:t>ser</a:t>
            </a:r>
            <a:r>
              <a:rPr lang="en-US" sz="3959" i="1" dirty="0"/>
              <a:t> un </a:t>
            </a:r>
            <a:r>
              <a:rPr lang="en-US" sz="3959" i="1" dirty="0" err="1"/>
              <a:t>aliado</a:t>
            </a:r>
            <a:r>
              <a:rPr lang="en-US" sz="3959" i="1" dirty="0"/>
              <a:t> </a:t>
            </a:r>
            <a:r>
              <a:rPr lang="en-US" sz="3959" i="1" dirty="0" err="1"/>
              <a:t>beneficia</a:t>
            </a:r>
            <a:r>
              <a:rPr lang="en-US" sz="3959" i="1" dirty="0"/>
              <a:t> a </a:t>
            </a:r>
            <a:r>
              <a:rPr lang="en-US" sz="3959" i="1" dirty="0" err="1"/>
              <a:t>todos</a:t>
            </a:r>
            <a:r>
              <a:rPr lang="en-US" sz="3959" i="1" dirty="0"/>
              <a:t> </a:t>
            </a:r>
            <a:r>
              <a:rPr lang="en-US" sz="3959" i="1" dirty="0" err="1"/>
              <a:t>los</a:t>
            </a:r>
            <a:r>
              <a:rPr lang="en-US" sz="3959" i="1" dirty="0"/>
              <a:t> que </a:t>
            </a:r>
            <a:r>
              <a:rPr lang="en-US" sz="3959" i="1" dirty="0" err="1"/>
              <a:t>están</a:t>
            </a:r>
            <a:r>
              <a:rPr lang="en-US" sz="3959" i="1" dirty="0"/>
              <a:t> </a:t>
            </a:r>
            <a:r>
              <a:rPr lang="en-US" sz="3959" i="1" dirty="0" err="1"/>
              <a:t>en</a:t>
            </a:r>
            <a:r>
              <a:rPr lang="en-US" sz="3959" i="1" dirty="0"/>
              <a:t> el </a:t>
            </a:r>
            <a:r>
              <a:rPr lang="en-US" sz="3959" i="1" dirty="0" err="1"/>
              <a:t>lugar</a:t>
            </a:r>
            <a:r>
              <a:rPr lang="en-US" sz="3959" i="1" dirty="0"/>
              <a:t> de </a:t>
            </a:r>
            <a:r>
              <a:rPr lang="en-US" sz="3959" i="1" dirty="0" err="1"/>
              <a:t>trabajo</a:t>
            </a:r>
            <a:r>
              <a:rPr lang="en-US" sz="3959" i="1" dirty="0"/>
              <a:t>? </a:t>
            </a:r>
            <a:br>
              <a:rPr lang="en-US" sz="3959" i="1" dirty="0"/>
            </a:br>
            <a:r>
              <a:rPr lang="en-US" sz="4860" b="1" i="1" dirty="0"/>
              <a:t/>
            </a:r>
            <a:br>
              <a:rPr lang="en-US" sz="4860" b="1" i="1" dirty="0"/>
            </a:br>
            <a:r>
              <a:rPr lang="en-US" sz="4320" b="1" i="1" dirty="0"/>
              <a:t/>
            </a:r>
            <a:br>
              <a:rPr lang="en-US" sz="4320" b="1" i="1" dirty="0"/>
            </a:br>
            <a:r>
              <a:rPr lang="en-US" sz="4320" dirty="0"/>
              <a:t> </a:t>
            </a:r>
            <a:br>
              <a:rPr lang="en-US" sz="4320" dirty="0"/>
            </a:br>
            <a:r>
              <a:rPr lang="en-US" sz="4320" dirty="0"/>
              <a:t> </a:t>
            </a:r>
            <a:br>
              <a:rPr lang="en-US" sz="4320" dirty="0"/>
            </a:br>
            <a:endParaRPr sz="4860" i="1" dirty="0"/>
          </a:p>
        </p:txBody>
      </p:sp>
      <p:pic>
        <p:nvPicPr>
          <p:cNvPr id="605" name="Google Shape;605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6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3" name="Google Shape;613;p6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4" name="Google Shape;614;p62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Google Shape;615;p62"/>
          <p:cNvCxnSpPr/>
          <p:nvPr/>
        </p:nvCxnSpPr>
        <p:spPr>
          <a:xfrm>
            <a:off x="835159" y="5814708"/>
            <a:ext cx="10515600" cy="0"/>
          </a:xfrm>
          <a:prstGeom prst="straightConnector1">
            <a:avLst/>
          </a:prstGeom>
          <a:noFill/>
          <a:ln w="9525" cap="flat" cmpd="sng">
            <a:solidFill>
              <a:schemeClr val="dk2">
                <a:alpha val="89411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6" name="Google Shape;616;p62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6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8" name="Google Shape;618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5550" y="305229"/>
            <a:ext cx="7200900" cy="5082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6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6" name="Google Shape;626;p6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7" name="Google Shape;627;p6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63"/>
          <p:cNvSpPr txBox="1"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sz="8000" b="1">
                <a:solidFill>
                  <a:srgbClr val="262626"/>
                </a:solidFill>
              </a:rPr>
              <a:t>SEGMENTO 4</a:t>
            </a:r>
            <a:endParaRPr/>
          </a:p>
        </p:txBody>
      </p:sp>
      <p:sp>
        <p:nvSpPr>
          <p:cNvPr id="629" name="Google Shape;629;p63"/>
          <p:cNvSpPr txBox="1">
            <a:spLocks noGrp="1"/>
          </p:cNvSpPr>
          <p:nvPr>
            <p:ph type="body" idx="2"/>
          </p:nvPr>
        </p:nvSpPr>
        <p:spPr>
          <a:xfrm>
            <a:off x="7870995" y="643467"/>
            <a:ext cx="3341488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DENUNCIANDO EL ACOSO SEXUAL </a:t>
            </a:r>
            <a:endParaRPr/>
          </a:p>
        </p:txBody>
      </p:sp>
      <p:cxnSp>
        <p:nvCxnSpPr>
          <p:cNvPr id="630" name="Google Shape;630;p63"/>
          <p:cNvCxnSpPr/>
          <p:nvPr/>
        </p:nvCxnSpPr>
        <p:spPr>
          <a:xfrm>
            <a:off x="7534656" y="1391367"/>
            <a:ext cx="0" cy="3558208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1" name="Google Shape;631;p63"/>
          <p:cNvSpPr/>
          <p:nvPr/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6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3" name="Google Shape;633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4"/>
          <p:cNvSpPr txBox="1">
            <a:spLocks noGrp="1"/>
          </p:cNvSpPr>
          <p:nvPr>
            <p:ph type="title" idx="4294967295"/>
          </p:nvPr>
        </p:nvSpPr>
        <p:spPr>
          <a:xfrm>
            <a:off x="6491424" y="1246375"/>
            <a:ext cx="5033206" cy="523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i="1"/>
              <a:t>P: Levanten la mano, ¿cuántos de ustedes saben cómo denunciar acoso sexual? </a:t>
            </a:r>
            <a:br>
              <a:rPr lang="en-US" sz="4000" i="1"/>
            </a:br>
            <a:r>
              <a:rPr lang="en-US" sz="4000" b="1" i="1"/>
              <a:t/>
            </a:r>
            <a:br>
              <a:rPr lang="en-US" sz="4000" b="1" i="1"/>
            </a:br>
            <a:r>
              <a:rPr lang="en-US" sz="4000"/>
              <a:t> </a:t>
            </a:r>
            <a:br>
              <a:rPr lang="en-US" sz="4000"/>
            </a:br>
            <a:r>
              <a:rPr lang="en-US" sz="4000"/>
              <a:t> </a:t>
            </a:r>
            <a:br>
              <a:rPr lang="en-US" sz="4000"/>
            </a:br>
            <a:endParaRPr sz="4000" i="1"/>
          </a:p>
        </p:txBody>
      </p:sp>
      <p:pic>
        <p:nvPicPr>
          <p:cNvPr id="639" name="Google Shape;639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64" descr="raised-hand-icon-4.jp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110" y="507035"/>
            <a:ext cx="5395611" cy="5395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65"/>
          <p:cNvSpPr txBox="1">
            <a:spLocks noGrp="1"/>
          </p:cNvSpPr>
          <p:nvPr>
            <p:ph type="title" idx="4294967295"/>
          </p:nvPr>
        </p:nvSpPr>
        <p:spPr>
          <a:xfrm>
            <a:off x="1654629" y="2830286"/>
            <a:ext cx="9028108" cy="338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i="1" dirty="0"/>
              <a:t>P: ¿</a:t>
            </a:r>
            <a:r>
              <a:rPr lang="en-US" sz="4000" i="1" dirty="0" err="1"/>
              <a:t>Cuál</a:t>
            </a:r>
            <a:r>
              <a:rPr lang="en-US" sz="4000" i="1" dirty="0"/>
              <a:t> </a:t>
            </a:r>
            <a:r>
              <a:rPr lang="en-US" sz="4000" i="1" dirty="0" err="1"/>
              <a:t>es</a:t>
            </a:r>
            <a:r>
              <a:rPr lang="en-US" sz="4000" i="1" dirty="0"/>
              <a:t> el primer </a:t>
            </a:r>
            <a:r>
              <a:rPr lang="en-US" sz="4000" i="1" dirty="0" err="1"/>
              <a:t>paso</a:t>
            </a:r>
            <a:r>
              <a:rPr lang="en-US" sz="4000" i="1" dirty="0"/>
              <a:t> que Juana </a:t>
            </a:r>
            <a:r>
              <a:rPr lang="en-US" sz="4000" i="1" dirty="0" err="1"/>
              <a:t>debe</a:t>
            </a:r>
            <a:r>
              <a:rPr lang="en-US" sz="4000" i="1" dirty="0"/>
              <a:t> </a:t>
            </a:r>
            <a:r>
              <a:rPr lang="en-US" sz="4000" i="1" dirty="0" err="1"/>
              <a:t>dar</a:t>
            </a:r>
            <a:r>
              <a:rPr lang="en-US" sz="4000" i="1" dirty="0"/>
              <a:t> para </a:t>
            </a:r>
            <a:r>
              <a:rPr lang="en-US" sz="4000" i="1" dirty="0" err="1"/>
              <a:t>denunciar</a:t>
            </a:r>
            <a:r>
              <a:rPr lang="en-US" sz="4000" i="1" dirty="0"/>
              <a:t> el </a:t>
            </a:r>
            <a:r>
              <a:rPr lang="en-US" sz="4000" i="1" dirty="0" err="1"/>
              <a:t>acoso</a:t>
            </a:r>
            <a:r>
              <a:rPr lang="en-US" sz="4000" i="1" dirty="0"/>
              <a:t> sexual? </a:t>
            </a:r>
            <a:br>
              <a:rPr lang="en-US" sz="4000" i="1" dirty="0"/>
            </a:br>
            <a:r>
              <a:rPr lang="en-US" sz="4000" i="1" dirty="0"/>
              <a:t> </a:t>
            </a:r>
            <a:br>
              <a:rPr lang="en-US" sz="4000" i="1" dirty="0"/>
            </a:br>
            <a:r>
              <a:rPr lang="en-US" sz="4000" b="1" i="1" dirty="0"/>
              <a:t/>
            </a:r>
            <a:br>
              <a:rPr lang="en-US" sz="4000" b="1" i="1" dirty="0"/>
            </a:br>
            <a:r>
              <a:rPr lang="en-US" sz="4000" dirty="0"/>
              <a:t> </a:t>
            </a:r>
            <a:br>
              <a:rPr lang="en-US" sz="4000" dirty="0"/>
            </a:br>
            <a:r>
              <a:rPr lang="en-US" sz="4000" dirty="0"/>
              <a:t> </a:t>
            </a:r>
            <a:br>
              <a:rPr lang="en-US" sz="4000" dirty="0"/>
            </a:br>
            <a:endParaRPr sz="4000" i="1" dirty="0"/>
          </a:p>
        </p:txBody>
      </p:sp>
      <p:pic>
        <p:nvPicPr>
          <p:cNvPr id="646" name="Google Shape;646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66"/>
          <p:cNvSpPr txBox="1">
            <a:spLocks noGrp="1"/>
          </p:cNvSpPr>
          <p:nvPr>
            <p:ph type="title" idx="4294967295"/>
          </p:nvPr>
        </p:nvSpPr>
        <p:spPr>
          <a:xfrm>
            <a:off x="1833351" y="2504634"/>
            <a:ext cx="8849386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i="1"/>
              <a:t>P: ¿Quién es esa persona designada en su lugar de trabajo? </a:t>
            </a:r>
            <a:br>
              <a:rPr lang="en-US" sz="4000" i="1"/>
            </a:br>
            <a:r>
              <a:rPr lang="en-US" b="1" i="1"/>
              <a:t/>
            </a:r>
            <a:br>
              <a:rPr lang="en-US" b="1" i="1"/>
            </a:br>
            <a:r>
              <a:rPr lang="en-US"/>
              <a:t> </a:t>
            </a:r>
            <a:br>
              <a:rPr lang="en-US"/>
            </a:br>
            <a:r>
              <a:rPr lang="en-US"/>
              <a:t> </a:t>
            </a:r>
            <a:br>
              <a:rPr lang="en-US"/>
            </a:br>
            <a:endParaRPr sz="5400" i="1"/>
          </a:p>
        </p:txBody>
      </p:sp>
      <p:pic>
        <p:nvPicPr>
          <p:cNvPr id="653" name="Google Shape;653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6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1" name="Google Shape;661;p6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2" name="Google Shape;662;p67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67"/>
          <p:cNvSpPr txBox="1"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0"/>
              <a:buFont typeface="Calibri"/>
              <a:buNone/>
            </a:pPr>
            <a:r>
              <a:rPr lang="en-US" sz="5000">
                <a:solidFill>
                  <a:srgbClr val="262626"/>
                </a:solidFill>
              </a:rPr>
              <a:t>P:¿Cuáles son sus pensamientos acerca de lo que está pasando en esta escena? </a:t>
            </a:r>
            <a:endParaRPr sz="5000">
              <a:solidFill>
                <a:srgbClr val="262626"/>
              </a:solidFill>
            </a:endParaRPr>
          </a:p>
        </p:txBody>
      </p:sp>
      <p:sp>
        <p:nvSpPr>
          <p:cNvPr id="664" name="Google Shape;664;p67"/>
          <p:cNvSpPr txBox="1"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665" name="Google Shape;665;p67" descr="Group brainst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99" y="1163529"/>
            <a:ext cx="4001315" cy="4001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6" name="Google Shape;666;p67"/>
          <p:cNvCxnSpPr/>
          <p:nvPr/>
        </p:nvCxnSpPr>
        <p:spPr>
          <a:xfrm>
            <a:off x="5447071" y="4343400"/>
            <a:ext cx="5636107" cy="0"/>
          </a:xfrm>
          <a:prstGeom prst="straightConnector1">
            <a:avLst/>
          </a:prstGeom>
          <a:noFill/>
          <a:ln w="9525" cap="flat" cmpd="sng">
            <a:solidFill>
              <a:schemeClr val="dk2">
                <a:alpha val="89411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7" name="Google Shape;667;p67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67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9" name="Google Shape;669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8"/>
          <p:cNvSpPr txBox="1">
            <a:spLocks noGrp="1"/>
          </p:cNvSpPr>
          <p:nvPr>
            <p:ph type="title" idx="4294967295"/>
          </p:nvPr>
        </p:nvSpPr>
        <p:spPr>
          <a:xfrm>
            <a:off x="4460439" y="1209997"/>
            <a:ext cx="7319175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i="1"/>
              <a:t>P: ¿Qué le sucede a su empleador, al cultivador, si no se toman en serio un informe de acoso sexual? </a:t>
            </a:r>
            <a:endParaRPr sz="4000" i="1">
              <a:solidFill>
                <a:srgbClr val="262626"/>
              </a:solidFill>
            </a:endParaRPr>
          </a:p>
        </p:txBody>
      </p:sp>
      <p:pic>
        <p:nvPicPr>
          <p:cNvPr id="676" name="Google Shape;676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68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6554" r="-3" b="-3"/>
          <a:stretch/>
        </p:blipFill>
        <p:spPr>
          <a:xfrm>
            <a:off x="656961" y="1458007"/>
            <a:ext cx="3312784" cy="3095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80" y="5579828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69" descr="WhatShouldJuanitaDo?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6312" y="-67679"/>
            <a:ext cx="6983568" cy="4657726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69"/>
          <p:cNvSpPr txBox="1">
            <a:spLocks noGrp="1"/>
          </p:cNvSpPr>
          <p:nvPr>
            <p:ph type="title" idx="4294967295"/>
          </p:nvPr>
        </p:nvSpPr>
        <p:spPr>
          <a:xfrm>
            <a:off x="1456078" y="6004381"/>
            <a:ext cx="9279844" cy="96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i="1" dirty="0">
                <a:solidFill>
                  <a:schemeClr val="dk1"/>
                </a:solidFill>
              </a:rPr>
              <a:t>P: ¿</a:t>
            </a:r>
            <a:r>
              <a:rPr lang="en-US" sz="4000" i="1" dirty="0" err="1">
                <a:solidFill>
                  <a:schemeClr val="dk1"/>
                </a:solidFill>
              </a:rPr>
              <a:t>Qué</a:t>
            </a:r>
            <a:r>
              <a:rPr lang="en-US" sz="4000" i="1" dirty="0">
                <a:solidFill>
                  <a:schemeClr val="dk1"/>
                </a:solidFill>
              </a:rPr>
              <a:t> </a:t>
            </a:r>
            <a:r>
              <a:rPr lang="en-US" sz="4000" i="1" dirty="0" err="1">
                <a:solidFill>
                  <a:schemeClr val="dk1"/>
                </a:solidFill>
              </a:rPr>
              <a:t>debe</a:t>
            </a:r>
            <a:r>
              <a:rPr lang="en-US" sz="4000" i="1" dirty="0">
                <a:solidFill>
                  <a:schemeClr val="dk1"/>
                </a:solidFill>
              </a:rPr>
              <a:t> </a:t>
            </a:r>
            <a:r>
              <a:rPr lang="en-US" sz="4000" i="1" dirty="0" err="1">
                <a:solidFill>
                  <a:schemeClr val="dk1"/>
                </a:solidFill>
              </a:rPr>
              <a:t>hacer</a:t>
            </a:r>
            <a:r>
              <a:rPr lang="en-US" sz="4000" i="1" dirty="0">
                <a:solidFill>
                  <a:schemeClr val="dk1"/>
                </a:solidFill>
              </a:rPr>
              <a:t> Juana a </a:t>
            </a:r>
            <a:r>
              <a:rPr lang="en-US" sz="4000" i="1" dirty="0" err="1">
                <a:solidFill>
                  <a:schemeClr val="dk1"/>
                </a:solidFill>
              </a:rPr>
              <a:t>continuación</a:t>
            </a:r>
            <a:r>
              <a:rPr lang="en-US" sz="4000" i="1" dirty="0">
                <a:solidFill>
                  <a:schemeClr val="dk1"/>
                </a:solidFill>
              </a:rPr>
              <a:t>? </a:t>
            </a:r>
            <a:r>
              <a:rPr lang="en-US" sz="4000" b="1" i="1" dirty="0">
                <a:solidFill>
                  <a:schemeClr val="lt1"/>
                </a:solidFill>
              </a:rPr>
              <a:t/>
            </a:r>
            <a:br>
              <a:rPr lang="en-US" sz="4000" b="1" i="1" dirty="0">
                <a:solidFill>
                  <a:schemeClr val="lt1"/>
                </a:solidFill>
              </a:rPr>
            </a:br>
            <a:r>
              <a:rPr lang="en-US" sz="4000" b="1" i="1" dirty="0">
                <a:solidFill>
                  <a:schemeClr val="lt1"/>
                </a:solidFill>
              </a:rPr>
              <a:t/>
            </a:r>
            <a:br>
              <a:rPr lang="en-US" sz="4000" b="1" i="1" dirty="0">
                <a:solidFill>
                  <a:schemeClr val="lt1"/>
                </a:solidFill>
              </a:rPr>
            </a:br>
            <a:r>
              <a:rPr lang="en-US" sz="4000" b="1" i="1" dirty="0">
                <a:solidFill>
                  <a:schemeClr val="lt1"/>
                </a:solidFill>
              </a:rPr>
              <a:t/>
            </a:r>
            <a:br>
              <a:rPr lang="en-US" sz="4000" b="1" i="1" dirty="0">
                <a:solidFill>
                  <a:schemeClr val="lt1"/>
                </a:solidFill>
              </a:rPr>
            </a:br>
            <a:r>
              <a:rPr lang="en-US" sz="4000" b="1" dirty="0">
                <a:solidFill>
                  <a:schemeClr val="lt1"/>
                </a:solidFill>
              </a:rPr>
              <a:t> </a:t>
            </a:r>
            <a:br>
              <a:rPr lang="en-US" sz="4000" b="1" dirty="0">
                <a:solidFill>
                  <a:schemeClr val="lt1"/>
                </a:solidFill>
              </a:rPr>
            </a:br>
            <a:r>
              <a:rPr lang="en-US" sz="4000" b="1" dirty="0">
                <a:solidFill>
                  <a:schemeClr val="lt1"/>
                </a:solidFill>
              </a:rPr>
              <a:t> </a:t>
            </a:r>
            <a:br>
              <a:rPr lang="en-US" sz="4000" b="1" dirty="0">
                <a:solidFill>
                  <a:schemeClr val="lt1"/>
                </a:solidFill>
              </a:rPr>
            </a:br>
            <a:endParaRPr sz="4000" b="1" i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7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1" name="Google Shape;691;p7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2" name="Google Shape;692;p70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70"/>
          <p:cNvSpPr txBox="1"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0"/>
              <a:buFont typeface="Calibri"/>
              <a:buNone/>
            </a:pPr>
            <a:r>
              <a:rPr lang="en-US" sz="5000" dirty="0">
                <a:solidFill>
                  <a:srgbClr val="262626"/>
                </a:solidFill>
              </a:rPr>
              <a:t>P: ¿</a:t>
            </a:r>
            <a:r>
              <a:rPr lang="en-US" sz="5000" dirty="0" err="1">
                <a:solidFill>
                  <a:srgbClr val="262626"/>
                </a:solidFill>
              </a:rPr>
              <a:t>Qué</a:t>
            </a:r>
            <a:r>
              <a:rPr lang="en-US" sz="5000" dirty="0">
                <a:solidFill>
                  <a:srgbClr val="262626"/>
                </a:solidFill>
              </a:rPr>
              <a:t> </a:t>
            </a:r>
            <a:r>
              <a:rPr lang="en-US" sz="5000" dirty="0" err="1">
                <a:solidFill>
                  <a:srgbClr val="262626"/>
                </a:solidFill>
              </a:rPr>
              <a:t>medidas</a:t>
            </a:r>
            <a:r>
              <a:rPr lang="en-US" sz="5000" dirty="0">
                <a:solidFill>
                  <a:srgbClr val="262626"/>
                </a:solidFill>
              </a:rPr>
              <a:t> </a:t>
            </a:r>
            <a:r>
              <a:rPr lang="en-US" sz="5000" dirty="0" err="1">
                <a:solidFill>
                  <a:srgbClr val="262626"/>
                </a:solidFill>
              </a:rPr>
              <a:t>debe</a:t>
            </a:r>
            <a:r>
              <a:rPr lang="en-US" sz="5000" dirty="0">
                <a:solidFill>
                  <a:srgbClr val="262626"/>
                </a:solidFill>
              </a:rPr>
              <a:t> </a:t>
            </a:r>
            <a:r>
              <a:rPr lang="en-US" sz="5000" dirty="0" err="1">
                <a:solidFill>
                  <a:srgbClr val="262626"/>
                </a:solidFill>
              </a:rPr>
              <a:t>tomar</a:t>
            </a:r>
            <a:r>
              <a:rPr lang="en-US" sz="5000" dirty="0">
                <a:solidFill>
                  <a:srgbClr val="262626"/>
                </a:solidFill>
              </a:rPr>
              <a:t> para </a:t>
            </a:r>
            <a:r>
              <a:rPr lang="en-US" sz="5000" dirty="0" err="1">
                <a:solidFill>
                  <a:srgbClr val="262626"/>
                </a:solidFill>
              </a:rPr>
              <a:t>denunciar</a:t>
            </a:r>
            <a:r>
              <a:rPr lang="en-US" sz="5000" dirty="0">
                <a:solidFill>
                  <a:srgbClr val="262626"/>
                </a:solidFill>
              </a:rPr>
              <a:t> el </a:t>
            </a:r>
            <a:r>
              <a:rPr lang="en-US" sz="5000" dirty="0" err="1">
                <a:solidFill>
                  <a:srgbClr val="262626"/>
                </a:solidFill>
              </a:rPr>
              <a:t>acoso</a:t>
            </a:r>
            <a:r>
              <a:rPr lang="en-US" sz="5000" dirty="0">
                <a:solidFill>
                  <a:srgbClr val="262626"/>
                </a:solidFill>
              </a:rPr>
              <a:t> sexual? </a:t>
            </a:r>
            <a:endParaRPr sz="5000" dirty="0">
              <a:solidFill>
                <a:srgbClr val="262626"/>
              </a:solidFill>
            </a:endParaRPr>
          </a:p>
        </p:txBody>
      </p:sp>
      <p:sp>
        <p:nvSpPr>
          <p:cNvPr id="694" name="Google Shape;694;p70"/>
          <p:cNvSpPr txBox="1"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695" name="Google Shape;695;p70" descr="Group brainst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99" y="1163529"/>
            <a:ext cx="4001315" cy="4001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6" name="Google Shape;696;p70"/>
          <p:cNvCxnSpPr/>
          <p:nvPr/>
        </p:nvCxnSpPr>
        <p:spPr>
          <a:xfrm>
            <a:off x="5447071" y="4343400"/>
            <a:ext cx="5636107" cy="0"/>
          </a:xfrm>
          <a:prstGeom prst="straightConnector1">
            <a:avLst/>
          </a:prstGeom>
          <a:noFill/>
          <a:ln w="9525" cap="flat" cmpd="sng">
            <a:solidFill>
              <a:schemeClr val="dk2">
                <a:alpha val="89411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7" name="Google Shape;697;p70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7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9" name="Google Shape;699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18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p1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sz="8000" b="1">
                <a:solidFill>
                  <a:srgbClr val="262626"/>
                </a:solidFill>
              </a:rPr>
              <a:t>SEGMENTO 1</a:t>
            </a:r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2"/>
          </p:nvPr>
        </p:nvSpPr>
        <p:spPr>
          <a:xfrm>
            <a:off x="7870995" y="643467"/>
            <a:ext cx="3341488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APOYANDO UN ENTORNO DE TRABAJO SALUDABLE</a:t>
            </a:r>
            <a:endParaRPr/>
          </a:p>
        </p:txBody>
      </p:sp>
      <p:cxnSp>
        <p:nvCxnSpPr>
          <p:cNvPr id="161" name="Google Shape;161;p18"/>
          <p:cNvCxnSpPr/>
          <p:nvPr/>
        </p:nvCxnSpPr>
        <p:spPr>
          <a:xfrm>
            <a:off x="7534656" y="1391367"/>
            <a:ext cx="0" cy="3558208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2" name="Google Shape;162;p18"/>
          <p:cNvSpPr/>
          <p:nvPr/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0496" y="83945"/>
            <a:ext cx="4999561" cy="620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71" descr="1131-EEOC_SEAL_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751" y="850216"/>
            <a:ext cx="4045703" cy="4054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2"/>
          <p:cNvSpPr txBox="1">
            <a:spLocks noGrp="1"/>
          </p:cNvSpPr>
          <p:nvPr>
            <p:ph type="title" idx="4294967295"/>
          </p:nvPr>
        </p:nvSpPr>
        <p:spPr>
          <a:xfrm>
            <a:off x="7316147" y="2291436"/>
            <a:ext cx="4694160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959"/>
              <a:buFont typeface="Calibri"/>
              <a:buNone/>
            </a:pPr>
            <a:r>
              <a:rPr lang="en-US" sz="3959" i="1"/>
              <a:t>P: ¿Qué tipo de cosas </a:t>
            </a:r>
            <a:r>
              <a:rPr lang="en-US" sz="3959" i="1" u="sng"/>
              <a:t>debería escribir </a:t>
            </a:r>
            <a:r>
              <a:rPr lang="en-US" sz="3959" i="1"/>
              <a:t>alguien que esta siendo acosado para informar lo sucedió? </a:t>
            </a:r>
            <a:br>
              <a:rPr lang="en-US" sz="3959" i="1"/>
            </a:br>
            <a:r>
              <a:rPr lang="en-US" sz="4320" b="1" i="1"/>
              <a:t/>
            </a:r>
            <a:br>
              <a:rPr lang="en-US" sz="4320" b="1" i="1"/>
            </a:br>
            <a:r>
              <a:rPr lang="en-US" sz="4320" b="1" i="1"/>
              <a:t/>
            </a:r>
            <a:br>
              <a:rPr lang="en-US" sz="4320" b="1" i="1"/>
            </a:br>
            <a:r>
              <a:rPr lang="en-US" sz="4320" b="1" i="1"/>
              <a:t/>
            </a:r>
            <a:br>
              <a:rPr lang="en-US" sz="4320" b="1" i="1"/>
            </a:br>
            <a:r>
              <a:rPr lang="en-US" sz="4320"/>
              <a:t> </a:t>
            </a:r>
            <a:br>
              <a:rPr lang="en-US" sz="4320"/>
            </a:br>
            <a:r>
              <a:rPr lang="en-US" sz="4320"/>
              <a:t> </a:t>
            </a:r>
            <a:br>
              <a:rPr lang="en-US" sz="4320"/>
            </a:br>
            <a:endParaRPr sz="4860" i="1"/>
          </a:p>
        </p:txBody>
      </p:sp>
      <p:pic>
        <p:nvPicPr>
          <p:cNvPr id="712" name="Google Shape;712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72" descr="grasslands-phase-15-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288" y="417073"/>
            <a:ext cx="6855197" cy="555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73"/>
          <p:cNvSpPr txBox="1">
            <a:spLocks noGrp="1"/>
          </p:cNvSpPr>
          <p:nvPr>
            <p:ph type="title" idx="4294967295"/>
          </p:nvPr>
        </p:nvSpPr>
        <p:spPr>
          <a:xfrm>
            <a:off x="952291" y="1816767"/>
            <a:ext cx="10707758" cy="94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en-US" sz="3600" i="1"/>
              <a:t>P: ¿Por qué importa tanto la documentación?</a:t>
            </a:r>
            <a:br>
              <a:rPr lang="en-US" sz="3600" i="1"/>
            </a:br>
            <a:r>
              <a:rPr lang="en-US" sz="4320" b="1" i="1"/>
              <a:t/>
            </a:r>
            <a:br>
              <a:rPr lang="en-US" sz="4320" b="1" i="1"/>
            </a:br>
            <a:r>
              <a:rPr lang="en-US" sz="4320" b="1" i="1"/>
              <a:t/>
            </a:r>
            <a:br>
              <a:rPr lang="en-US" sz="4320" b="1" i="1"/>
            </a:br>
            <a:r>
              <a:rPr lang="en-US" sz="4320"/>
              <a:t> </a:t>
            </a:r>
            <a:br>
              <a:rPr lang="en-US" sz="4320"/>
            </a:br>
            <a:r>
              <a:rPr lang="en-US" sz="4320"/>
              <a:t> </a:t>
            </a:r>
            <a:br>
              <a:rPr lang="en-US" sz="4320"/>
            </a:br>
            <a:endParaRPr sz="4860" i="1"/>
          </a:p>
        </p:txBody>
      </p:sp>
      <p:pic>
        <p:nvPicPr>
          <p:cNvPr id="719" name="Google Shape;719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1578" y="1816767"/>
            <a:ext cx="4614111" cy="4614111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73"/>
          <p:cNvSpPr txBox="1"/>
          <p:nvPr/>
        </p:nvSpPr>
        <p:spPr>
          <a:xfrm>
            <a:off x="4411578" y="6506405"/>
            <a:ext cx="408873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This Photo</a:t>
            </a: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BY-SA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74"/>
          <p:cNvSpPr txBox="1">
            <a:spLocks noGrp="1"/>
          </p:cNvSpPr>
          <p:nvPr>
            <p:ph type="title" idx="4294967295"/>
          </p:nvPr>
        </p:nvSpPr>
        <p:spPr>
          <a:xfrm>
            <a:off x="7107656" y="1999781"/>
            <a:ext cx="4925597" cy="578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959"/>
              <a:buFont typeface="Calibri"/>
              <a:buNone/>
            </a:pPr>
            <a:r>
              <a:rPr lang="en-US" sz="3959" i="1"/>
              <a:t>P: Además de Recursos Humanos, un supervisor,</a:t>
            </a:r>
            <a:br>
              <a:rPr lang="en-US" sz="3959" i="1"/>
            </a:br>
            <a:r>
              <a:rPr lang="en-US" sz="3959" i="1"/>
              <a:t>   o la persona que maneja los problemas de acoso sexual en su lugar de trabajo, ¿a </a:t>
            </a:r>
            <a:r>
              <a:rPr lang="en-US" sz="3959" i="1" u="sng"/>
              <a:t>quién más podría decirle?</a:t>
            </a:r>
            <a:r>
              <a:rPr lang="en-US" sz="3959" i="1"/>
              <a:t/>
            </a:r>
            <a:br>
              <a:rPr lang="en-US" sz="3959" i="1"/>
            </a:br>
            <a:r>
              <a:rPr lang="en-US" sz="4320" b="1" i="1"/>
              <a:t/>
            </a:r>
            <a:br>
              <a:rPr lang="en-US" sz="4320" b="1" i="1"/>
            </a:br>
            <a:r>
              <a:rPr lang="en-US" sz="4320" b="1" i="1"/>
              <a:t/>
            </a:r>
            <a:br>
              <a:rPr lang="en-US" sz="4320" b="1" i="1"/>
            </a:br>
            <a:r>
              <a:rPr lang="en-US" sz="4320" b="1" i="1"/>
              <a:t/>
            </a:r>
            <a:br>
              <a:rPr lang="en-US" sz="4320" b="1" i="1"/>
            </a:br>
            <a:r>
              <a:rPr lang="en-US" sz="4320"/>
              <a:t> </a:t>
            </a:r>
            <a:br>
              <a:rPr lang="en-US" sz="4320"/>
            </a:br>
            <a:r>
              <a:rPr lang="en-US" sz="4320"/>
              <a:t> </a:t>
            </a:r>
            <a:br>
              <a:rPr lang="en-US" sz="4320"/>
            </a:br>
            <a:endParaRPr sz="4860" i="1"/>
          </a:p>
        </p:txBody>
      </p:sp>
      <p:pic>
        <p:nvPicPr>
          <p:cNvPr id="727" name="Google Shape;727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74" descr="AlliesEmotionalSuppor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007" y="701440"/>
            <a:ext cx="6622607" cy="4966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7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7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5" name="Google Shape;735;p7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6" name="Google Shape;736;p7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75"/>
          <p:cNvSpPr txBox="1"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 sz="8000" b="1">
                <a:solidFill>
                  <a:srgbClr val="262626"/>
                </a:solidFill>
              </a:rPr>
              <a:t>SEGMENT0 5</a:t>
            </a:r>
            <a:endParaRPr/>
          </a:p>
        </p:txBody>
      </p:sp>
      <p:sp>
        <p:nvSpPr>
          <p:cNvPr id="738" name="Google Shape;738;p75"/>
          <p:cNvSpPr txBox="1">
            <a:spLocks noGrp="1"/>
          </p:cNvSpPr>
          <p:nvPr>
            <p:ph type="body" idx="2"/>
          </p:nvPr>
        </p:nvSpPr>
        <p:spPr>
          <a:xfrm>
            <a:off x="7870995" y="643467"/>
            <a:ext cx="3341488" cy="50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PREVENIENDO EL ACOSO SEXUAL </a:t>
            </a:r>
            <a:endParaRPr/>
          </a:p>
        </p:txBody>
      </p:sp>
      <p:cxnSp>
        <p:nvCxnSpPr>
          <p:cNvPr id="739" name="Google Shape;739;p75"/>
          <p:cNvCxnSpPr/>
          <p:nvPr/>
        </p:nvCxnSpPr>
        <p:spPr>
          <a:xfrm>
            <a:off x="7534656" y="1391367"/>
            <a:ext cx="0" cy="3558208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0" name="Google Shape;740;p75"/>
          <p:cNvSpPr/>
          <p:nvPr/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7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2" name="Google Shape;742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76"/>
          <p:cNvSpPr txBox="1">
            <a:spLocks noGrp="1"/>
          </p:cNvSpPr>
          <p:nvPr>
            <p:ph type="title" idx="4294967295"/>
          </p:nvPr>
        </p:nvSpPr>
        <p:spPr>
          <a:xfrm>
            <a:off x="874075" y="1666374"/>
            <a:ext cx="107439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en-US" sz="3600" i="1"/>
              <a:t>P: ¿Quién es responsable de prevenir el acoso sexual? </a:t>
            </a:r>
            <a:br>
              <a:rPr lang="en-US" sz="3600" i="1"/>
            </a:br>
            <a:r>
              <a:rPr lang="en-US" sz="4320" b="1" i="1"/>
              <a:t/>
            </a:r>
            <a:br>
              <a:rPr lang="en-US" sz="4320" b="1" i="1"/>
            </a:br>
            <a:r>
              <a:rPr lang="en-US" sz="4320"/>
              <a:t> </a:t>
            </a:r>
            <a:br>
              <a:rPr lang="en-US" sz="4320"/>
            </a:br>
            <a:r>
              <a:rPr lang="en-US" sz="4320"/>
              <a:t> </a:t>
            </a:r>
            <a:br>
              <a:rPr lang="en-US" sz="4320"/>
            </a:br>
            <a:endParaRPr sz="4860" i="1"/>
          </a:p>
        </p:txBody>
      </p:sp>
      <p:pic>
        <p:nvPicPr>
          <p:cNvPr id="748" name="Google Shape;748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7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5" name="Google Shape;755;p7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6" name="Google Shape;756;p77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77"/>
          <p:cNvSpPr txBox="1"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Calibri"/>
              <a:buNone/>
            </a:pPr>
            <a:r>
              <a:rPr lang="en-US" sz="6800" cap="none">
                <a:solidFill>
                  <a:srgbClr val="262626"/>
                </a:solidFill>
              </a:rPr>
              <a:t/>
            </a:r>
            <a:br>
              <a:rPr lang="en-US" sz="6800" cap="none">
                <a:solidFill>
                  <a:srgbClr val="262626"/>
                </a:solidFill>
              </a:rPr>
            </a:br>
            <a:r>
              <a:rPr lang="en-US" sz="6800" cap="none">
                <a:solidFill>
                  <a:srgbClr val="262626"/>
                </a:solidFill>
              </a:rPr>
              <a:t/>
            </a:r>
            <a:br>
              <a:rPr lang="en-US" sz="6800" cap="none">
                <a:solidFill>
                  <a:srgbClr val="262626"/>
                </a:solidFill>
              </a:rPr>
            </a:br>
            <a:r>
              <a:rPr lang="en-US" sz="5000" cap="none">
                <a:solidFill>
                  <a:srgbClr val="262626"/>
                </a:solidFill>
              </a:rPr>
              <a:t>ESTRATEGIAS PARA LOS EMPLEADOS</a:t>
            </a:r>
            <a:endParaRPr sz="5000" cap="none">
              <a:solidFill>
                <a:srgbClr val="262626"/>
              </a:solidFill>
            </a:endParaRPr>
          </a:p>
        </p:txBody>
      </p:sp>
      <p:pic>
        <p:nvPicPr>
          <p:cNvPr id="758" name="Google Shape;758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99" y="1163529"/>
            <a:ext cx="4001315" cy="4001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9" name="Google Shape;759;p77"/>
          <p:cNvCxnSpPr/>
          <p:nvPr/>
        </p:nvCxnSpPr>
        <p:spPr>
          <a:xfrm>
            <a:off x="5447071" y="4343400"/>
            <a:ext cx="5636107" cy="0"/>
          </a:xfrm>
          <a:prstGeom prst="straightConnector1">
            <a:avLst/>
          </a:prstGeom>
          <a:noFill/>
          <a:ln w="9525" cap="flat" cmpd="sng">
            <a:solidFill>
              <a:schemeClr val="dk2">
                <a:alpha val="89411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0" name="Google Shape;760;p77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77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2" name="Google Shape;762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78"/>
          <p:cNvSpPr txBox="1">
            <a:spLocks noGrp="1"/>
          </p:cNvSpPr>
          <p:nvPr>
            <p:ph type="title"/>
          </p:nvPr>
        </p:nvSpPr>
        <p:spPr>
          <a:xfrm>
            <a:off x="1046921" y="-318053"/>
            <a:ext cx="9843715" cy="213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b="1"/>
              <a:t>Estrategias</a:t>
            </a:r>
            <a:endParaRPr sz="4000"/>
          </a:p>
        </p:txBody>
      </p:sp>
      <p:sp>
        <p:nvSpPr>
          <p:cNvPr id="768" name="Google Shape;768;p78"/>
          <p:cNvSpPr txBox="1">
            <a:spLocks noGrp="1"/>
          </p:cNvSpPr>
          <p:nvPr>
            <p:ph type="body" idx="1"/>
          </p:nvPr>
        </p:nvSpPr>
        <p:spPr>
          <a:xfrm>
            <a:off x="1097280" y="2135102"/>
            <a:ext cx="99974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 tiene derecho a trabajar en un ambiente de trabajo respetuoso.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los empleados tienen derecho a ser tratados con dignidad y respeto.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 debe dar el mismo respeto a los demás. 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Absténgase de chismear, provocar a otros o contribuir a un ambiente hostil. 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Noto Sans Symbols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9" name="Google Shape;769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79"/>
          <p:cNvSpPr txBox="1">
            <a:spLocks noGrp="1"/>
          </p:cNvSpPr>
          <p:nvPr>
            <p:ph type="title"/>
          </p:nvPr>
        </p:nvSpPr>
        <p:spPr>
          <a:xfrm>
            <a:off x="1046921" y="-318053"/>
            <a:ext cx="9843715" cy="213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b="1"/>
              <a:t>Estrategias</a:t>
            </a:r>
            <a:endParaRPr sz="4000"/>
          </a:p>
        </p:txBody>
      </p:sp>
      <p:sp>
        <p:nvSpPr>
          <p:cNvPr id="775" name="Google Shape;775;p79"/>
          <p:cNvSpPr txBox="1">
            <a:spLocks noGrp="1"/>
          </p:cNvSpPr>
          <p:nvPr>
            <p:ph type="body" idx="1"/>
          </p:nvPr>
        </p:nvSpPr>
        <p:spPr>
          <a:xfrm>
            <a:off x="1097280" y="2135102"/>
            <a:ext cx="99974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está siendo acosado, no necesita sufrir en silencio. 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Documente su experiencia e infórmela a su contacto de Recurso Humanos o a la EEOC. 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Font typeface="Noto Sans Symbols"/>
              <a:buChar char="▪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 tiene derecho a expresar sus preocupaciones y a denunciar cualquier acto de acoso a su empleador sin preocuparse por represalias. </a:t>
            </a:r>
            <a:endParaRPr/>
          </a:p>
        </p:txBody>
      </p:sp>
      <p:pic>
        <p:nvPicPr>
          <p:cNvPr id="776" name="Google Shape;776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8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8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3" name="Google Shape;783;p8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4" name="Google Shape;784;p80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5" name="Google Shape;785;p80"/>
          <p:cNvCxnSpPr/>
          <p:nvPr/>
        </p:nvCxnSpPr>
        <p:spPr>
          <a:xfrm>
            <a:off x="3944603" y="4325112"/>
            <a:ext cx="71323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6" name="Google Shape;786;p80"/>
          <p:cNvSpPr txBox="1">
            <a:spLocks noGrp="1"/>
          </p:cNvSpPr>
          <p:nvPr>
            <p:ph type="title"/>
          </p:nvPr>
        </p:nvSpPr>
        <p:spPr>
          <a:xfrm>
            <a:off x="3836504" y="758952"/>
            <a:ext cx="7319175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200"/>
              <a:buFont typeface="Calibri"/>
              <a:buNone/>
            </a:pPr>
            <a:r>
              <a:rPr lang="en-US" sz="6200" cap="none">
                <a:solidFill>
                  <a:srgbClr val="262626"/>
                </a:solidFill>
              </a:rPr>
              <a:t/>
            </a:r>
            <a:br>
              <a:rPr lang="en-US" sz="6200" cap="none">
                <a:solidFill>
                  <a:srgbClr val="262626"/>
                </a:solidFill>
              </a:rPr>
            </a:br>
            <a:r>
              <a:rPr lang="en-US" sz="6200">
                <a:solidFill>
                  <a:schemeClr val="dk1"/>
                </a:solidFill>
              </a:rPr>
              <a:t/>
            </a:r>
            <a:br>
              <a:rPr lang="en-US" sz="6200">
                <a:solidFill>
                  <a:schemeClr val="dk1"/>
                </a:solidFill>
              </a:rPr>
            </a:br>
            <a:r>
              <a:rPr lang="en-US" sz="6600">
                <a:solidFill>
                  <a:schemeClr val="dk1"/>
                </a:solidFill>
              </a:rPr>
              <a:t>Política de acoso sexual de la empresa </a:t>
            </a:r>
            <a:endParaRPr sz="6200">
              <a:solidFill>
                <a:schemeClr val="dk1"/>
              </a:solidFill>
            </a:endParaRPr>
          </a:p>
        </p:txBody>
      </p:sp>
      <p:pic>
        <p:nvPicPr>
          <p:cNvPr id="787" name="Google Shape;787;p80" descr="Gav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818" y="1944907"/>
            <a:ext cx="2449486" cy="2449486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80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8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0" name="Google Shape;790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 idx="4294967295"/>
          </p:nvPr>
        </p:nvSpPr>
        <p:spPr>
          <a:xfrm>
            <a:off x="742121" y="195943"/>
            <a:ext cx="10707757" cy="180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i="1" dirty="0"/>
              <a:t>P:¿Cómo </a:t>
            </a:r>
            <a:r>
              <a:rPr lang="en-US" sz="4000" i="1" dirty="0" err="1"/>
              <a:t>luce</a:t>
            </a:r>
            <a:r>
              <a:rPr lang="en-US" sz="4000" i="1" dirty="0"/>
              <a:t> un </a:t>
            </a:r>
            <a:r>
              <a:rPr lang="en-US" sz="4000" i="1" dirty="0" err="1"/>
              <a:t>lugar</a:t>
            </a:r>
            <a:r>
              <a:rPr lang="en-US" sz="4000" i="1" dirty="0"/>
              <a:t> de </a:t>
            </a:r>
            <a:r>
              <a:rPr lang="en-US" sz="4000" i="1" dirty="0" err="1"/>
              <a:t>trabajo</a:t>
            </a:r>
            <a:r>
              <a:rPr lang="en-US" sz="4000" i="1" dirty="0"/>
              <a:t> </a:t>
            </a:r>
            <a:r>
              <a:rPr lang="en-US" sz="4000" i="1" dirty="0" err="1"/>
              <a:t>saludable</a:t>
            </a:r>
            <a:r>
              <a:rPr lang="en-US" sz="4000" i="1" dirty="0"/>
              <a:t> y </a:t>
            </a:r>
            <a:r>
              <a:rPr lang="en-US" sz="4000" i="1" dirty="0" err="1"/>
              <a:t>seguro</a:t>
            </a:r>
            <a:r>
              <a:rPr lang="en-US" sz="4000" i="1" dirty="0"/>
              <a:t>? </a:t>
            </a:r>
            <a:br>
              <a:rPr lang="en-US" sz="4000" i="1" dirty="0"/>
            </a:br>
            <a:endParaRPr sz="4000" dirty="0"/>
          </a:p>
        </p:txBody>
      </p:sp>
      <p:pic>
        <p:nvPicPr>
          <p:cNvPr id="171" name="Google Shape;17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82;p20" descr="WorkersOnSet.jpeg"/>
          <p:cNvPicPr preferRelativeResize="0"/>
          <p:nvPr/>
        </p:nvPicPr>
        <p:blipFill rotWithShape="1">
          <a:blip r:embed="rId4">
            <a:alphaModFix/>
          </a:blip>
          <a:srcRect l="7196" t="17030" r="17834"/>
          <a:stretch/>
        </p:blipFill>
        <p:spPr>
          <a:xfrm>
            <a:off x="3371027" y="1450186"/>
            <a:ext cx="5694735" cy="4673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Google Shape;796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81" descr="JuanitaPickingAppl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306" y="398116"/>
            <a:ext cx="8356795" cy="5573606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81"/>
          <p:cNvSpPr txBox="1">
            <a:spLocks noGrp="1"/>
          </p:cNvSpPr>
          <p:nvPr>
            <p:ph type="title" idx="4294967295"/>
          </p:nvPr>
        </p:nvSpPr>
        <p:spPr>
          <a:xfrm>
            <a:off x="8737680" y="1308092"/>
            <a:ext cx="3234367" cy="43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i="1">
                <a:solidFill>
                  <a:schemeClr val="dk1"/>
                </a:solidFill>
              </a:rPr>
              <a:t>Veamos si Juana, a pesar de sus temores, tiene el valor de informar de lo que le pasó.</a:t>
            </a:r>
            <a:br>
              <a:rPr lang="en-US" sz="3600" i="1">
                <a:solidFill>
                  <a:schemeClr val="dk1"/>
                </a:solidFill>
              </a:rPr>
            </a:br>
            <a:r>
              <a:rPr lang="en-US" sz="4320">
                <a:solidFill>
                  <a:schemeClr val="dk1"/>
                </a:solidFill>
              </a:rPr>
              <a:t> </a:t>
            </a:r>
            <a:br>
              <a:rPr lang="en-US" sz="4320">
                <a:solidFill>
                  <a:schemeClr val="dk1"/>
                </a:solidFill>
              </a:rPr>
            </a:br>
            <a:endParaRPr sz="486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82"/>
          <p:cNvSpPr txBox="1">
            <a:spLocks noGrp="1"/>
          </p:cNvSpPr>
          <p:nvPr>
            <p:ph type="title" idx="4294967295"/>
          </p:nvPr>
        </p:nvSpPr>
        <p:spPr>
          <a:xfrm>
            <a:off x="8623959" y="1592481"/>
            <a:ext cx="3283737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 i="1"/>
              <a:t>¡TODOS podemos hacer algo para detener el acoso sexual! </a:t>
            </a:r>
            <a:br>
              <a:rPr lang="en-US" sz="4000" i="1"/>
            </a:br>
            <a:r>
              <a:rPr lang="en-US"/>
              <a:t> </a:t>
            </a:r>
            <a:br>
              <a:rPr lang="en-US"/>
            </a:br>
            <a:r>
              <a:rPr lang="en-US"/>
              <a:t> </a:t>
            </a:r>
            <a:br>
              <a:rPr lang="en-US"/>
            </a:br>
            <a:endParaRPr sz="5400" i="1"/>
          </a:p>
        </p:txBody>
      </p:sp>
      <p:pic>
        <p:nvPicPr>
          <p:cNvPr id="804" name="Google Shape;804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82" descr="WeCanAllDoSomethin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913" y="208537"/>
            <a:ext cx="8063401" cy="604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8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8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2" name="Google Shape;812;p8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3" name="Google Shape;813;p83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83"/>
          <p:cNvSpPr txBox="1">
            <a:spLocks noGrp="1"/>
          </p:cNvSpPr>
          <p:nvPr>
            <p:ph type="title"/>
          </p:nvPr>
        </p:nvSpPr>
        <p:spPr>
          <a:xfrm>
            <a:off x="5289754" y="1155931"/>
            <a:ext cx="6253317" cy="368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0"/>
              <a:buFont typeface="Calibri"/>
              <a:buNone/>
            </a:pPr>
            <a:r>
              <a:rPr lang="en-US" sz="4500">
                <a:solidFill>
                  <a:srgbClr val="262626"/>
                </a:solidFill>
              </a:rPr>
              <a:t/>
            </a:r>
            <a:br>
              <a:rPr lang="en-US" sz="4500">
                <a:solidFill>
                  <a:srgbClr val="262626"/>
                </a:solidFill>
              </a:rPr>
            </a:br>
            <a:r>
              <a:rPr lang="en-US" sz="4500">
                <a:solidFill>
                  <a:srgbClr val="262626"/>
                </a:solidFill>
              </a:rPr>
              <a:t/>
            </a:r>
            <a:br>
              <a:rPr lang="en-US" sz="4500">
                <a:solidFill>
                  <a:srgbClr val="262626"/>
                </a:solidFill>
              </a:rPr>
            </a:br>
            <a:r>
              <a:rPr lang="en-US" sz="4500">
                <a:solidFill>
                  <a:srgbClr val="262626"/>
                </a:solidFill>
              </a:rPr>
              <a:t>P: ¿Tiene alguna pregunta o un comentario para finalizar sobre lo que hemos discutido hoy? </a:t>
            </a:r>
            <a:br>
              <a:rPr lang="en-US" sz="4500">
                <a:solidFill>
                  <a:srgbClr val="262626"/>
                </a:solidFill>
              </a:rPr>
            </a:br>
            <a:endParaRPr sz="4500">
              <a:solidFill>
                <a:srgbClr val="262626"/>
              </a:solidFill>
            </a:endParaRPr>
          </a:p>
        </p:txBody>
      </p:sp>
      <p:sp>
        <p:nvSpPr>
          <p:cNvPr id="815" name="Google Shape;815;p83"/>
          <p:cNvSpPr txBox="1">
            <a:spLocks noGrp="1"/>
          </p:cNvSpPr>
          <p:nvPr>
            <p:ph type="body" idx="1"/>
          </p:nvPr>
        </p:nvSpPr>
        <p:spPr>
          <a:xfrm>
            <a:off x="5289753" y="4455621"/>
            <a:ext cx="6269347" cy="123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816" name="Google Shape;816;p83" descr="Group brainst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99" y="1163529"/>
            <a:ext cx="4001315" cy="4001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7" name="Google Shape;817;p83"/>
          <p:cNvCxnSpPr/>
          <p:nvPr/>
        </p:nvCxnSpPr>
        <p:spPr>
          <a:xfrm>
            <a:off x="5447071" y="4343400"/>
            <a:ext cx="5636107" cy="0"/>
          </a:xfrm>
          <a:prstGeom prst="straightConnector1">
            <a:avLst/>
          </a:prstGeom>
          <a:noFill/>
          <a:ln w="9525" cap="flat" cmpd="sng">
            <a:solidFill>
              <a:schemeClr val="dk2">
                <a:alpha val="89411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8" name="Google Shape;818;p83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8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0" name="Google Shape;820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84"/>
          <p:cNvSpPr txBox="1">
            <a:spLocks noGrp="1"/>
          </p:cNvSpPr>
          <p:nvPr>
            <p:ph type="title" idx="4294967295"/>
          </p:nvPr>
        </p:nvSpPr>
        <p:spPr>
          <a:xfrm>
            <a:off x="742121" y="212618"/>
            <a:ext cx="10707757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Calibri"/>
              <a:buNone/>
            </a:pPr>
            <a:r>
              <a:rPr lang="en-US" sz="5400" b="1" i="1"/>
              <a:t>Post-Evaluación</a:t>
            </a:r>
            <a:endParaRPr sz="5400" b="1" i="1"/>
          </a:p>
        </p:txBody>
      </p:sp>
      <p:pic>
        <p:nvPicPr>
          <p:cNvPr id="827" name="Google Shape;827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85"/>
          <p:cNvSpPr txBox="1">
            <a:spLocks noGrp="1"/>
          </p:cNvSpPr>
          <p:nvPr>
            <p:ph type="title" idx="4294967295"/>
          </p:nvPr>
        </p:nvSpPr>
        <p:spPr>
          <a:xfrm>
            <a:off x="940260" y="1347536"/>
            <a:ext cx="10707757" cy="3491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alibri"/>
              <a:buNone/>
            </a:pPr>
            <a:r>
              <a:rPr lang="en-US" sz="7200" b="1">
                <a:solidFill>
                  <a:srgbClr val="262626"/>
                </a:solidFill>
              </a:rPr>
              <a:t>¡Gracias! </a:t>
            </a:r>
            <a:r>
              <a:rPr lang="en-US">
                <a:solidFill>
                  <a:srgbClr val="262626"/>
                </a:solidFill>
              </a:rPr>
              <a:t> </a:t>
            </a:r>
            <a:br>
              <a:rPr lang="en-US">
                <a:solidFill>
                  <a:srgbClr val="262626"/>
                </a:solidFill>
              </a:rPr>
            </a:br>
            <a:endParaRPr sz="5400" i="1"/>
          </a:p>
        </p:txBody>
      </p:sp>
      <p:pic>
        <p:nvPicPr>
          <p:cNvPr id="833" name="Google Shape;833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94228"/>
            <a:ext cx="12192000" cy="132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1102092" y="1505279"/>
            <a:ext cx="10058400" cy="680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>Algunos ejemplos</a:t>
            </a:r>
            <a:r>
              <a:rPr lang="en-US" sz="3959">
                <a:solidFill>
                  <a:srgbClr val="000000"/>
                </a:solidFill>
              </a:rPr>
              <a:t>:</a:t>
            </a:r>
            <a:br>
              <a:rPr lang="en-US" sz="3959">
                <a:solidFill>
                  <a:srgbClr val="000000"/>
                </a:solidFill>
              </a:rPr>
            </a:br>
            <a:endParaRPr sz="3959"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2"/>
          </p:nvPr>
        </p:nvSpPr>
        <p:spPr>
          <a:xfrm>
            <a:off x="1193532" y="1859937"/>
            <a:ext cx="1005839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personas trabajan juntas como un equipo hacia un objetivo común. 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gente no se siente amenazada. 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los empleados les gusta venir a trabajar.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lugar donde la gente se respeta. 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gente le llama por su nombre preferido.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gente se siente motivada de hacer un buen trabajo.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empleados sienten un sentido de confianza con su empleador y entre ellos mismos. </a:t>
            </a:r>
            <a:endParaRPr/>
          </a:p>
        </p:txBody>
      </p:sp>
      <p:pic>
        <p:nvPicPr>
          <p:cNvPr id="178" name="Google Shape;17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0632" y="525651"/>
            <a:ext cx="1631750" cy="1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xfrm>
            <a:off x="1102092" y="1505279"/>
            <a:ext cx="10058400" cy="680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/>
            </a:r>
            <a:br>
              <a:rPr lang="en-US" sz="4320"/>
            </a:br>
            <a:r>
              <a:rPr lang="en-US" sz="4320"/>
              <a:t>Mas ejemplos:</a:t>
            </a:r>
            <a:r>
              <a:rPr lang="en-US" sz="3959">
                <a:solidFill>
                  <a:srgbClr val="000000"/>
                </a:solidFill>
              </a:rPr>
              <a:t/>
            </a:r>
            <a:br>
              <a:rPr lang="en-US" sz="3959">
                <a:solidFill>
                  <a:srgbClr val="000000"/>
                </a:solidFill>
              </a:rPr>
            </a:br>
            <a:endParaRPr sz="3959"/>
          </a:p>
        </p:txBody>
      </p:sp>
      <p:sp>
        <p:nvSpPr>
          <p:cNvPr id="185" name="Google Shape;185;p21"/>
          <p:cNvSpPr txBox="1">
            <a:spLocks noGrp="1"/>
          </p:cNvSpPr>
          <p:nvPr>
            <p:ph type="body" idx="2"/>
          </p:nvPr>
        </p:nvSpPr>
        <p:spPr>
          <a:xfrm>
            <a:off x="1193533" y="1706596"/>
            <a:ext cx="9148952" cy="461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trabajadores pueden plantear inquietudes con sus supervisores sobre los problemas que tienen en el trabajo. 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supervisores fomentan un entorno de trabajo seguro y de apoyo para proteger y promover la salud y la seguridad de los trabajadores. 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valora la diversidad. 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trabajadores se ayudan y se apoyan mutuamente.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empleadores, supervisores y trabajadores se preocupan por la seguridad y el bienestar de los demás. </a:t>
            </a:r>
            <a:endParaRPr/>
          </a:p>
          <a:p>
            <a:pPr marL="91440" lvl="0" indent="-12572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Char char="▪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gente se siente respetada. </a:t>
            </a:r>
            <a:endParaRPr/>
          </a:p>
          <a:p>
            <a:pPr marL="9144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80"/>
              <a:buFont typeface="Noto Sans Symbols"/>
              <a:buNone/>
            </a:pP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82654"/>
            <a:ext cx="121920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0632" y="383314"/>
            <a:ext cx="1631750" cy="1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1805</Words>
  <Application>Microsoft Office PowerPoint</Application>
  <PresentationFormat>Widescreen</PresentationFormat>
  <Paragraphs>207</Paragraphs>
  <Slides>74</Slides>
  <Notes>74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Calibri</vt:lpstr>
      <vt:lpstr>Noto Sans Symbols</vt:lpstr>
      <vt:lpstr>Times New Roman</vt:lpstr>
      <vt:lpstr>Retrospect</vt:lpstr>
      <vt:lpstr>      ¡Basta! Prevenga el Acoso Sexual en la Agricultura</vt:lpstr>
      <vt:lpstr>PowerPoint Presentation</vt:lpstr>
      <vt:lpstr>PowerPoint Presentation</vt:lpstr>
      <vt:lpstr>Reglas Básicas </vt:lpstr>
      <vt:lpstr>Reglas Básicas </vt:lpstr>
      <vt:lpstr>SEGMENTO 1</vt:lpstr>
      <vt:lpstr>P:¿Cómo luce un lugar de trabajo saludable y seguro?  </vt:lpstr>
      <vt:lpstr>            Algunos ejemplos: </vt:lpstr>
      <vt:lpstr>            Mas ejemplos: </vt:lpstr>
      <vt:lpstr>PowerPoint Presentation</vt:lpstr>
      <vt:lpstr>P: ¿Qué significa el respeto para usted?    </vt:lpstr>
      <vt:lpstr> Un sentimiento de consideración y consideración por alguien o algo; ser considerado con el otro para no ofender o equivocarse. </vt:lpstr>
      <vt:lpstr>P: ¿Cuáles son los actos comunes de falta de respeto en el lugar de trabajo que afectan a las personas que trabajan en una organización?    </vt:lpstr>
      <vt:lpstr>            Falta de Respeto, algunos ejemplos: </vt:lpstr>
      <vt:lpstr>            Mas ejemplos: </vt:lpstr>
      <vt:lpstr>P: ¿Cuáles son las formas en que usted, como empleado, contribuye para tener un lugar de trabajo saludable y seguro?   </vt:lpstr>
      <vt:lpstr>            Los trabajadores pueden mostrar respeto: </vt:lpstr>
      <vt:lpstr>            Algunas estrategias posibles incluyen: </vt:lpstr>
      <vt:lpstr> P: ¿Cuándo es el acoso en el lugar de trabajo?      </vt:lpstr>
      <vt:lpstr>El acoso es una conducta no deseada que se basa en la raza, color, religión, sexo (incluido el embarazo), origen nacional, edad, discapacidad o información genética de alguien. (EEOC) </vt:lpstr>
      <vt:lpstr>Tipos de acoso en el lugar de trabajo </vt:lpstr>
      <vt:lpstr>¿Qué es un entorno de trabajo hostil?</vt:lpstr>
      <vt:lpstr>P: ¿Usted describiría esta escena como un ambiente de trabajo hostil?   </vt:lpstr>
      <vt:lpstr>P: ¿Esto es acoso sexual?</vt:lpstr>
      <vt:lpstr>SEGMENT0 2</vt:lpstr>
      <vt:lpstr> P: ¿Cuánto sabe sobre el acoso sexual? </vt:lpstr>
      <vt:lpstr>P: ¿Qué es el acoso sexual? </vt:lpstr>
      <vt:lpstr>Examen de prueba acerca del contenido </vt:lpstr>
      <vt:lpstr>Avances sexuales no deseados, solicitudes de favores sexuales y otro  acoso verbal o físico de  naturaleza sexual.   </vt:lpstr>
      <vt:lpstr>P: ¿Qué tipo de acoso sexual demuestra Pedro en la escena 3? </vt:lpstr>
      <vt:lpstr>P: ¿Qué cree que aumenta las posibilidades de acoso sexual en el lugar de trabajo agrícola? </vt:lpstr>
      <vt:lpstr>PowerPoint Presentation</vt:lpstr>
      <vt:lpstr>P:: ¿Su empresa tiene una política de acoso sexual?   ¿A quién le preguntaría por esto?  </vt:lpstr>
      <vt:lpstr>P: ¿Cómo amenazan las acciones de Pedro no sólo el bienestar de Juana, sino el bienestar de sus compañeros de trabajo y de toda la empresa? </vt:lpstr>
      <vt:lpstr>Acoso sexual -- Impacto en el lugar de trabajo y el empleador </vt:lpstr>
      <vt:lpstr>No hacer nada sobre comportamientos irrespetuosos en el lugar de trabajo crea condiciones para que ocurra acoso sexual.  ¡Así que HAZ ALGO! </vt:lpstr>
      <vt:lpstr>P: ¿Cuál es el primer paso que alguien debe dar si está experimentando acoso sexual?   </vt:lpstr>
      <vt:lpstr>SEGMENTO 3</vt:lpstr>
      <vt:lpstr>  P: ¿Has oído hablar del término “Espectador o Bystander"?  ¿Qué significa ser un Espectador o Bystander?    </vt:lpstr>
      <vt:lpstr>PowerPoint Presentation</vt:lpstr>
      <vt:lpstr>P:¿Cuáles fueron las conductas inapropiadas que pueden considerarse acoso sexual?</vt:lpstr>
      <vt:lpstr>  P: ¿Cree que José, un espectador/bystander en esta situación, debería hacer algo?    ¿Por qué o por qué no?        </vt:lpstr>
      <vt:lpstr>P: ¿Cuál cree que es la diferencia entre un espectador/bystander y un aliado?     </vt:lpstr>
      <vt:lpstr>Una persona u organización que toma medidas para ayudar y apoyar a otra persona.</vt:lpstr>
      <vt:lpstr>Un aliado es alguien que hace más que simplemente observar. ¡Proporcionan ayuda y apoyo!</vt:lpstr>
      <vt:lpstr>   P: ¿Qué medidas puede usted tomar como compañero de trabajo para actuar como un aliado para que empleados como Juana y José se sientan seguros de denunciar actos de acoso sexual? </vt:lpstr>
      <vt:lpstr>No importa cuál sea SU estatus migratorio, ¡USTED tiene derechos!</vt:lpstr>
      <vt:lpstr>            Las posibles barreras podrían incluir: </vt:lpstr>
      <vt:lpstr> P: ¿Qué podría impedir que alguien intervenga o tome medidas para ayudar alguien a ser acosado sexualmente?      </vt:lpstr>
      <vt:lpstr>  P: Cuando ves alguien siendo acosado, ¿cómo ser un aliado beneficia a todos los que están en el lugar de trabajo?        </vt:lpstr>
      <vt:lpstr>PowerPoint Presentation</vt:lpstr>
      <vt:lpstr>SEGMENTO 4</vt:lpstr>
      <vt:lpstr>P: Levanten la mano, ¿cuántos de ustedes saben cómo denunciar acoso sexual?       </vt:lpstr>
      <vt:lpstr>P: ¿Cuál es el primer paso que Juana debe dar para denunciar el acoso sexual?         </vt:lpstr>
      <vt:lpstr>P: ¿Quién es esa persona designada en su lugar de trabajo?       </vt:lpstr>
      <vt:lpstr>P:¿Cuáles son sus pensamientos acerca de lo que está pasando en esta escena? </vt:lpstr>
      <vt:lpstr>P: ¿Qué le sucede a su empleador, al cultivador, si no se toman en serio un informe de acoso sexual? </vt:lpstr>
      <vt:lpstr>P: ¿Qué debe hacer Juana a continuación?        </vt:lpstr>
      <vt:lpstr>P: ¿Qué medidas debe tomar para denunciar el acoso sexual? </vt:lpstr>
      <vt:lpstr>PowerPoint Presentation</vt:lpstr>
      <vt:lpstr>P: ¿Qué tipo de cosas debería escribir alguien que esta siendo acosado para informar lo sucedió?         </vt:lpstr>
      <vt:lpstr>P: ¿Por qué importa tanto la documentación?       </vt:lpstr>
      <vt:lpstr>P: Además de Recursos Humanos, un supervisor,    o la persona que maneja los problemas de acoso sexual en su lugar de trabajo, ¿a quién más podría decirle?        </vt:lpstr>
      <vt:lpstr>SEGMENT0 5</vt:lpstr>
      <vt:lpstr>P: ¿Quién es responsable de prevenir el acoso sexual?       </vt:lpstr>
      <vt:lpstr>  ESTRATEGIAS PARA LOS EMPLEADOS</vt:lpstr>
      <vt:lpstr>Estrategias</vt:lpstr>
      <vt:lpstr>Estrategias</vt:lpstr>
      <vt:lpstr>  Política de acoso sexual de la empresa </vt:lpstr>
      <vt:lpstr>Veamos si Juana, a pesar de sus temores, tiene el valor de informar de lo que le pasó.   </vt:lpstr>
      <vt:lpstr>¡TODOS podemos hacer algo para detener el acoso sexual!      </vt:lpstr>
      <vt:lpstr>  P: ¿Tiene alguna pregunta o un comentario para finalizar sobre lo que hemos discutido hoy?  </vt:lpstr>
      <vt:lpstr>Post-Evaluación</vt:lpstr>
      <vt:lpstr>¡Gracias!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¡Basta! Prevenga el Acoso Sexual en la Agricultura</dc:title>
  <dc:creator>Dennise Drury</dc:creator>
  <cp:lastModifiedBy>DENNISE O DRURY</cp:lastModifiedBy>
  <cp:revision>7</cp:revision>
  <dcterms:modified xsi:type="dcterms:W3CDTF">2019-11-19T19:40:36Z</dcterms:modified>
</cp:coreProperties>
</file>