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9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96" y="7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 name="Google Shape;19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1" name="Google Shape;20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7" name="Google Shape;20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3" name="Google Shape;21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7" name="Google Shape;227;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3" name="Google Shape;233;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1" name="Google Shape;241;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8" name="Google Shape;268;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6" name="Google Shape;276;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1" name="Google Shape;11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2" name="Google Shape;282;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6" name="Google Shape;296;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3" name="Google Shape;30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2" name="Google Shape;312;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7" name="Google Shape;327;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1" name="Google Shape;341;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6" name="Google Shape;356;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4" name="Google Shape;364;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9" name="Google Shape;379;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6" name="Google Shape;386;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5" name="Google Shape;12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0" name="Google Shape;400;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7" name="Google Shape;407;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3" name="Google Shape;413;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1" name="Google Shape;421;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7" name="Google Shape;427;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4" name="Google Shape;434;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0" name="Google Shape;440;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6" name="Google Shape;446;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p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8" name="Google Shape;478;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4" name="Google Shape;484;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0" name="Google Shape;490;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4" name="Google Shape;504;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0" name="Google Shape;510;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p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4" name="Google Shape;524;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9" name="Google Shape;539;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p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5" name="Google Shape;545;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p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1" name="Google Shape;551;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p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5" name="Google Shape;565;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p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9" name="Google Shape;579;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p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5" name="Google Shape;585;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p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3" name="Google Shape;593;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p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1" name="Google Shape;601;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p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7" name="Google Shape;607;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p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5" name="Google Shape;615;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p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8" name="Google Shape;628;p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p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5" name="Google Shape;635;p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p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9" name="Google Shape;649;p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p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5" name="Google Shape;655;p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p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1" name="Google Shape;661;p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p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9" name="Google Shape;669;p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p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4" name="Google Shape;684;p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p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9" name="Google Shape;699;p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p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12" name="Google Shape;712;p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p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25" name="Google Shape;725;p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
        <p:cNvGrpSpPr/>
        <p:nvPr/>
      </p:nvGrpSpPr>
      <p:grpSpPr>
        <a:xfrm>
          <a:off x="0" y="0"/>
          <a:ext cx="0" cy="0"/>
          <a:chOff x="0" y="0"/>
          <a:chExt cx="0" cy="0"/>
        </a:xfrm>
      </p:grpSpPr>
      <p:sp>
        <p:nvSpPr>
          <p:cNvPr id="737" name="Google Shape;737;p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8" name="Google Shape;738;p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p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5" name="Google Shape;745;p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p:cNvGrpSpPr/>
        <p:nvPr/>
      </p:nvGrpSpPr>
      <p:grpSpPr>
        <a:xfrm>
          <a:off x="0" y="0"/>
          <a:ext cx="0" cy="0"/>
          <a:chOff x="0" y="0"/>
          <a:chExt cx="0" cy="0"/>
        </a:xfrm>
      </p:grpSpPr>
      <p:sp>
        <p:nvSpPr>
          <p:cNvPr id="759" name="Google Shape;759;p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0" name="Google Shape;760;p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6"/>
        <p:cNvGrpSpPr/>
        <p:nvPr/>
      </p:nvGrpSpPr>
      <p:grpSpPr>
        <a:xfrm>
          <a:off x="0" y="0"/>
          <a:ext cx="0" cy="0"/>
          <a:chOff x="0" y="0"/>
          <a:chExt cx="0" cy="0"/>
        </a:xfrm>
      </p:grpSpPr>
      <p:sp>
        <p:nvSpPr>
          <p:cNvPr id="767" name="Google Shape;767;p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8" name="Google Shape;768;p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p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5" name="Google Shape;775;p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p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89" name="Google Shape;789;p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3"/>
        <p:cNvGrpSpPr/>
        <p:nvPr/>
      </p:nvGrpSpPr>
      <p:grpSpPr>
        <a:xfrm>
          <a:off x="0" y="0"/>
          <a:ext cx="0" cy="0"/>
          <a:chOff x="0" y="0"/>
          <a:chExt cx="0" cy="0"/>
        </a:xfrm>
      </p:grpSpPr>
      <p:sp>
        <p:nvSpPr>
          <p:cNvPr id="794" name="Google Shape;794;p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95" name="Google Shape;795;p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0"/>
        <p:cNvGrpSpPr/>
        <p:nvPr/>
      </p:nvGrpSpPr>
      <p:grpSpPr>
        <a:xfrm>
          <a:off x="0" y="0"/>
          <a:ext cx="0" cy="0"/>
          <a:chOff x="0" y="0"/>
          <a:chExt cx="0" cy="0"/>
        </a:xfrm>
      </p:grpSpPr>
      <p:sp>
        <p:nvSpPr>
          <p:cNvPr id="801" name="Google Shape;801;p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2" name="Google Shape;802;p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
        <p:cNvGrpSpPr/>
        <p:nvPr/>
      </p:nvGrpSpPr>
      <p:grpSpPr>
        <a:xfrm>
          <a:off x="0" y="0"/>
          <a:ext cx="0" cy="0"/>
          <a:chOff x="0" y="0"/>
          <a:chExt cx="0" cy="0"/>
        </a:xfrm>
      </p:grpSpPr>
      <p:sp>
        <p:nvSpPr>
          <p:cNvPr id="815" name="Google Shape;815;p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16" name="Google Shape;816;p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0"/>
        <p:cNvGrpSpPr/>
        <p:nvPr/>
      </p:nvGrpSpPr>
      <p:grpSpPr>
        <a:xfrm>
          <a:off x="0" y="0"/>
          <a:ext cx="0" cy="0"/>
          <a:chOff x="0" y="0"/>
          <a:chExt cx="0" cy="0"/>
        </a:xfrm>
      </p:grpSpPr>
      <p:sp>
        <p:nvSpPr>
          <p:cNvPr id="821" name="Google Shape;821;p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2" name="Google Shape;822;p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
        <p:cNvGrpSpPr/>
        <p:nvPr/>
      </p:nvGrpSpPr>
      <p:grpSpPr>
        <a:xfrm>
          <a:off x="0" y="0"/>
          <a:ext cx="0" cy="0"/>
          <a:chOff x="0" y="0"/>
          <a:chExt cx="0" cy="0"/>
        </a:xfrm>
      </p:grpSpPr>
      <p:sp>
        <p:nvSpPr>
          <p:cNvPr id="828" name="Google Shape;828;p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9" name="Google Shape;829;p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4"/>
        <p:cNvGrpSpPr/>
        <p:nvPr/>
      </p:nvGrpSpPr>
      <p:grpSpPr>
        <a:xfrm>
          <a:off x="0" y="0"/>
          <a:ext cx="0" cy="0"/>
          <a:chOff x="0" y="0"/>
          <a:chExt cx="0" cy="0"/>
        </a:xfrm>
      </p:grpSpPr>
      <p:sp>
        <p:nvSpPr>
          <p:cNvPr id="835" name="Google Shape;835;p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36" name="Google Shape;836;p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1"/>
        <p:cNvGrpSpPr/>
        <p:nvPr/>
      </p:nvGrpSpPr>
      <p:grpSpPr>
        <a:xfrm>
          <a:off x="0" y="0"/>
          <a:ext cx="0" cy="0"/>
          <a:chOff x="0" y="0"/>
          <a:chExt cx="0" cy="0"/>
        </a:xfrm>
      </p:grpSpPr>
      <p:sp>
        <p:nvSpPr>
          <p:cNvPr id="842" name="Google Shape;842;p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43" name="Google Shape;843;p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8"/>
        <p:cNvGrpSpPr/>
        <p:nvPr/>
      </p:nvGrpSpPr>
      <p:grpSpPr>
        <a:xfrm>
          <a:off x="0" y="0"/>
          <a:ext cx="0" cy="0"/>
          <a:chOff x="0" y="0"/>
          <a:chExt cx="0" cy="0"/>
        </a:xfrm>
      </p:grpSpPr>
      <p:sp>
        <p:nvSpPr>
          <p:cNvPr id="849" name="Google Shape;849;p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0" name="Google Shape;850;p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p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6" name="Google Shape;856;p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2"/>
        <p:cNvGrpSpPr/>
        <p:nvPr/>
      </p:nvGrpSpPr>
      <p:grpSpPr>
        <a:xfrm>
          <a:off x="0" y="0"/>
          <a:ext cx="0" cy="0"/>
          <a:chOff x="0" y="0"/>
          <a:chExt cx="0" cy="0"/>
        </a:xfrm>
      </p:grpSpPr>
      <p:sp>
        <p:nvSpPr>
          <p:cNvPr id="863" name="Google Shape;863;p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4" name="Google Shape;864;p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9"/>
        <p:cNvGrpSpPr/>
        <p:nvPr/>
      </p:nvGrpSpPr>
      <p:grpSpPr>
        <a:xfrm>
          <a:off x="0" y="0"/>
          <a:ext cx="0" cy="0"/>
          <a:chOff x="0" y="0"/>
          <a:chExt cx="0" cy="0"/>
        </a:xfrm>
      </p:grpSpPr>
      <p:sp>
        <p:nvSpPr>
          <p:cNvPr id="870" name="Google Shape;870;p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1" name="Google Shape;871;p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
        <p:cNvGrpSpPr/>
        <p:nvPr/>
      </p:nvGrpSpPr>
      <p:grpSpPr>
        <a:xfrm>
          <a:off x="0" y="0"/>
          <a:ext cx="0" cy="0"/>
          <a:chOff x="0" y="0"/>
          <a:chExt cx="0" cy="0"/>
        </a:xfrm>
      </p:grpSpPr>
      <p:sp>
        <p:nvSpPr>
          <p:cNvPr id="876" name="Google Shape;876;p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7" name="Google Shape;877;p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p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1" name="Google Shape;891;p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5"/>
        <p:cNvGrpSpPr/>
        <p:nvPr/>
      </p:nvGrpSpPr>
      <p:grpSpPr>
        <a:xfrm>
          <a:off x="0" y="0"/>
          <a:ext cx="0" cy="0"/>
          <a:chOff x="0" y="0"/>
          <a:chExt cx="0" cy="0"/>
        </a:xfrm>
      </p:grpSpPr>
      <p:sp>
        <p:nvSpPr>
          <p:cNvPr id="896" name="Google Shape;896;p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7" name="Google Shape;897;p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p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3" name="Google Shape;903;p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8"/>
        <p:cNvGrpSpPr/>
        <p:nvPr/>
      </p:nvGrpSpPr>
      <p:grpSpPr>
        <a:xfrm>
          <a:off x="0" y="0"/>
          <a:ext cx="0" cy="0"/>
          <a:chOff x="0" y="0"/>
          <a:chExt cx="0" cy="0"/>
        </a:xfrm>
      </p:grpSpPr>
      <p:sp>
        <p:nvSpPr>
          <p:cNvPr id="909" name="Google Shape;909;p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0" name="Google Shape;910;p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5"/>
        <p:cNvGrpSpPr/>
        <p:nvPr/>
      </p:nvGrpSpPr>
      <p:grpSpPr>
        <a:xfrm>
          <a:off x="0" y="0"/>
          <a:ext cx="0" cy="0"/>
          <a:chOff x="0" y="0"/>
          <a:chExt cx="0" cy="0"/>
        </a:xfrm>
      </p:grpSpPr>
      <p:sp>
        <p:nvSpPr>
          <p:cNvPr id="916" name="Google Shape;916;p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7" name="Google Shape;917;p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2"/>
        <p:cNvGrpSpPr/>
        <p:nvPr/>
      </p:nvGrpSpPr>
      <p:grpSpPr>
        <a:xfrm>
          <a:off x="0" y="0"/>
          <a:ext cx="0" cy="0"/>
          <a:chOff x="0" y="0"/>
          <a:chExt cx="0" cy="0"/>
        </a:xfrm>
      </p:grpSpPr>
      <p:sp>
        <p:nvSpPr>
          <p:cNvPr id="923" name="Google Shape;923;p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4" name="Google Shape;924;p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
        <p:cNvGrpSpPr/>
        <p:nvPr/>
      </p:nvGrpSpPr>
      <p:grpSpPr>
        <a:xfrm>
          <a:off x="0" y="0"/>
          <a:ext cx="0" cy="0"/>
          <a:chOff x="0" y="0"/>
          <a:chExt cx="0" cy="0"/>
        </a:xfrm>
      </p:grpSpPr>
      <p:sp>
        <p:nvSpPr>
          <p:cNvPr id="937" name="Google Shape;937;p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8" name="Google Shape;938;p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1"/>
        <p:cNvGrpSpPr/>
        <p:nvPr/>
      </p:nvGrpSpPr>
      <p:grpSpPr>
        <a:xfrm>
          <a:off x="0" y="0"/>
          <a:ext cx="0" cy="0"/>
          <a:chOff x="0" y="0"/>
          <a:chExt cx="0" cy="0"/>
        </a:xfrm>
      </p:grpSpPr>
      <p:sp>
        <p:nvSpPr>
          <p:cNvPr id="952" name="Google Shape;952;p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3" name="Google Shape;953;p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5" name="Google Shape;18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7"/>
        <p:cNvGrpSpPr/>
        <p:nvPr/>
      </p:nvGrpSpPr>
      <p:grpSpPr>
        <a:xfrm>
          <a:off x="0" y="0"/>
          <a:ext cx="0" cy="0"/>
          <a:chOff x="0" y="0"/>
          <a:chExt cx="0" cy="0"/>
        </a:xfrm>
      </p:grpSpPr>
      <p:sp>
        <p:nvSpPr>
          <p:cNvPr id="958" name="Google Shape;958;p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9" name="Google Shape;959;p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4"/>
        <p:cNvGrpSpPr/>
        <p:nvPr/>
      </p:nvGrpSpPr>
      <p:grpSpPr>
        <a:xfrm>
          <a:off x="0" y="0"/>
          <a:ext cx="0" cy="0"/>
          <a:chOff x="0" y="0"/>
          <a:chExt cx="0" cy="0"/>
        </a:xfrm>
      </p:grpSpPr>
      <p:sp>
        <p:nvSpPr>
          <p:cNvPr id="15" name="Google Shape;15;p2"/>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3"/>
        <p:cNvGrpSpPr/>
        <p:nvPr/>
      </p:nvGrpSpPr>
      <p:grpSpPr>
        <a:xfrm>
          <a:off x="0" y="0"/>
          <a:ext cx="0" cy="0"/>
          <a:chOff x="0" y="0"/>
          <a:chExt cx="0" cy="0"/>
        </a:xfrm>
      </p:grpSpPr>
      <p:sp>
        <p:nvSpPr>
          <p:cNvPr id="84" name="Google Shape;84;p11"/>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11"/>
          <p:cNvSpPr txBox="1">
            <a:spLocks noGrp="1"/>
          </p:cNvSpPr>
          <p:nvPr>
            <p:ph type="body" idx="1"/>
          </p:nvPr>
        </p:nvSpPr>
        <p:spPr>
          <a:xfrm rot="5400000">
            <a:off x="4114800" y="-1171786"/>
            <a:ext cx="4023360" cy="10058400"/>
          </a:xfrm>
          <a:prstGeom prst="rect">
            <a:avLst/>
          </a:prstGeom>
          <a:noFill/>
          <a:ln>
            <a:noFill/>
          </a:ln>
        </p:spPr>
        <p:txBody>
          <a:bodyPr spcFirstLastPara="1" wrap="square" lIns="45700" tIns="0" rIns="45700" bIns="0" anchor="t" anchorCtr="0">
            <a:no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6" name="Google Shape;86;p11"/>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1"/>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1"/>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89"/>
        <p:cNvGrpSpPr/>
        <p:nvPr/>
      </p:nvGrpSpPr>
      <p:grpSpPr>
        <a:xfrm>
          <a:off x="0" y="0"/>
          <a:ext cx="0" cy="0"/>
          <a:chOff x="0" y="0"/>
          <a:chExt cx="0" cy="0"/>
        </a:xfrm>
      </p:grpSpPr>
      <p:sp>
        <p:nvSpPr>
          <p:cNvPr id="90" name="Google Shape;90;p12"/>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2"/>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2"/>
          <p:cNvSpPr txBox="1">
            <a:spLocks noGrp="1"/>
          </p:cNvSpPr>
          <p:nvPr>
            <p:ph type="title"/>
          </p:nvPr>
        </p:nvSpPr>
        <p:spPr>
          <a:xfrm rot="5400000">
            <a:off x="7159401" y="1977801"/>
            <a:ext cx="5759898" cy="2628900"/>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12"/>
          <p:cNvSpPr txBox="1">
            <a:spLocks noGrp="1"/>
          </p:cNvSpPr>
          <p:nvPr>
            <p:ph type="body" idx="1"/>
          </p:nvPr>
        </p:nvSpPr>
        <p:spPr>
          <a:xfrm rot="5400000">
            <a:off x="1825401" y="-574899"/>
            <a:ext cx="5759898" cy="7734300"/>
          </a:xfrm>
          <a:prstGeom prst="rect">
            <a:avLst/>
          </a:prstGeom>
          <a:noFill/>
          <a:ln>
            <a:noFill/>
          </a:ln>
        </p:spPr>
        <p:txBody>
          <a:bodyPr spcFirstLastPara="1" wrap="square" lIns="45700" tIns="0" rIns="45700" bIns="0" anchor="t" anchorCtr="0">
            <a:no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4" name="Google Shape;94;p12"/>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2"/>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12"/>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0"/>
        <p:cNvGrpSpPr/>
        <p:nvPr/>
      </p:nvGrpSpPr>
      <p:grpSpPr>
        <a:xfrm>
          <a:off x="0" y="0"/>
          <a:ext cx="0" cy="0"/>
          <a:chOff x="0" y="0"/>
          <a:chExt cx="0" cy="0"/>
        </a:xfrm>
      </p:grpSpPr>
      <p:sp>
        <p:nvSpPr>
          <p:cNvPr id="21" name="Google Shape;21;p3"/>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3"/>
          <p:cNvSpPr txBox="1">
            <a:spLocks noGrp="1"/>
          </p:cNvSpPr>
          <p:nvPr>
            <p:ph type="subTitle" idx="1"/>
          </p:nvPr>
        </p:nvSpPr>
        <p:spPr>
          <a:xfrm>
            <a:off x="1100051" y="4455621"/>
            <a:ext cx="10058400" cy="1143000"/>
          </a:xfrm>
          <a:prstGeom prst="rect">
            <a:avLst/>
          </a:prstGeom>
          <a:noFill/>
          <a:ln>
            <a:noFill/>
          </a:ln>
        </p:spPr>
        <p:txBody>
          <a:bodyPr spcFirstLastPara="1" wrap="square" lIns="91425" tIns="45700" rIns="91425" bIns="45700" anchor="t" anchorCtr="0">
            <a:no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sp>
        <p:nvSpPr>
          <p:cNvPr id="25" name="Google Shape;25;p3"/>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28" name="Google Shape;28;p3"/>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9"/>
        <p:cNvGrpSpPr/>
        <p:nvPr/>
      </p:nvGrpSpPr>
      <p:grpSpPr>
        <a:xfrm>
          <a:off x="0" y="0"/>
          <a:ext cx="0" cy="0"/>
          <a:chOff x="0" y="0"/>
          <a:chExt cx="0" cy="0"/>
        </a:xfrm>
      </p:grpSpPr>
      <p:sp>
        <p:nvSpPr>
          <p:cNvPr id="30" name="Google Shape;30;p4"/>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4"/>
          <p:cNvSpPr txBox="1">
            <a:spLocks noGrp="1"/>
          </p:cNvSpPr>
          <p:nvPr>
            <p:ph type="body" idx="1"/>
          </p:nvPr>
        </p:nvSpPr>
        <p:spPr>
          <a:xfrm>
            <a:off x="1097280" y="1846052"/>
            <a:ext cx="4937760" cy="736282"/>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32" name="Google Shape;32;p4"/>
          <p:cNvSpPr txBox="1">
            <a:spLocks noGrp="1"/>
          </p:cNvSpPr>
          <p:nvPr>
            <p:ph type="body" idx="2"/>
          </p:nvPr>
        </p:nvSpPr>
        <p:spPr>
          <a:xfrm>
            <a:off x="1097280" y="2582334"/>
            <a:ext cx="4937760" cy="3378200"/>
          </a:xfrm>
          <a:prstGeom prst="rect">
            <a:avLst/>
          </a:prstGeom>
          <a:noFill/>
          <a:ln>
            <a:noFill/>
          </a:ln>
        </p:spPr>
        <p:txBody>
          <a:bodyPr spcFirstLastPara="1" wrap="square" lIns="0" tIns="45700" rIns="0" bIns="45700" anchor="t" anchorCtr="0">
            <a:no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3" name="Google Shape;33;p4"/>
          <p:cNvSpPr txBox="1">
            <a:spLocks noGrp="1"/>
          </p:cNvSpPr>
          <p:nvPr>
            <p:ph type="body" idx="3"/>
          </p:nvPr>
        </p:nvSpPr>
        <p:spPr>
          <a:xfrm>
            <a:off x="6217920" y="1846052"/>
            <a:ext cx="4937760" cy="736282"/>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34" name="Google Shape;34;p4"/>
          <p:cNvSpPr txBox="1">
            <a:spLocks noGrp="1"/>
          </p:cNvSpPr>
          <p:nvPr>
            <p:ph type="body" idx="4"/>
          </p:nvPr>
        </p:nvSpPr>
        <p:spPr>
          <a:xfrm>
            <a:off x="6217920" y="2582334"/>
            <a:ext cx="4937760" cy="3378200"/>
          </a:xfrm>
          <a:prstGeom prst="rect">
            <a:avLst/>
          </a:prstGeom>
          <a:noFill/>
          <a:ln>
            <a:noFill/>
          </a:ln>
        </p:spPr>
        <p:txBody>
          <a:bodyPr spcFirstLastPara="1" wrap="square" lIns="0" tIns="45700" rIns="0" bIns="45700" anchor="t" anchorCtr="0">
            <a:no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5" name="Google Shape;35;p4"/>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4"/>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4"/>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38"/>
        <p:cNvGrpSpPr/>
        <p:nvPr/>
      </p:nvGrpSpPr>
      <p:grpSpPr>
        <a:xfrm>
          <a:off x="0" y="0"/>
          <a:ext cx="0" cy="0"/>
          <a:chOff x="0" y="0"/>
          <a:chExt cx="0" cy="0"/>
        </a:xfrm>
      </p:grpSpPr>
      <p:sp>
        <p:nvSpPr>
          <p:cNvPr id="39" name="Google Shape;39;p5"/>
          <p:cNvSpPr/>
          <p:nvPr/>
        </p:nvSpPr>
        <p:spPr>
          <a:xfrm>
            <a:off x="16" y="0"/>
            <a:ext cx="4050791"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5"/>
          <p:cNvSpPr/>
          <p:nvPr/>
        </p:nvSpPr>
        <p:spPr>
          <a:xfrm>
            <a:off x="4040071" y="0"/>
            <a:ext cx="64008"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5"/>
          <p:cNvSpPr txBox="1">
            <a:spLocks noGrp="1"/>
          </p:cNvSpPr>
          <p:nvPr>
            <p:ph type="title"/>
          </p:nvPr>
        </p:nvSpPr>
        <p:spPr>
          <a:xfrm>
            <a:off x="457200" y="594359"/>
            <a:ext cx="3200400" cy="2286000"/>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5"/>
          <p:cNvSpPr txBox="1">
            <a:spLocks noGrp="1"/>
          </p:cNvSpPr>
          <p:nvPr>
            <p:ph type="body" idx="1"/>
          </p:nvPr>
        </p:nvSpPr>
        <p:spPr>
          <a:xfrm>
            <a:off x="4800600" y="731520"/>
            <a:ext cx="6492240" cy="5257800"/>
          </a:xfrm>
          <a:prstGeom prst="rect">
            <a:avLst/>
          </a:prstGeom>
          <a:noFill/>
          <a:ln>
            <a:noFill/>
          </a:ln>
        </p:spPr>
        <p:txBody>
          <a:bodyPr spcFirstLastPara="1" wrap="square" lIns="0" tIns="45700" rIns="0" bIns="45700" anchor="t" anchorCtr="0">
            <a:no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3" name="Google Shape;43;p5"/>
          <p:cNvSpPr txBox="1">
            <a:spLocks noGrp="1"/>
          </p:cNvSpPr>
          <p:nvPr>
            <p:ph type="body" idx="2"/>
          </p:nvPr>
        </p:nvSpPr>
        <p:spPr>
          <a:xfrm>
            <a:off x="457200" y="2926080"/>
            <a:ext cx="3200400" cy="3379124"/>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200"/>
              </a:spcBef>
              <a:spcAft>
                <a:spcPts val="0"/>
              </a:spcAft>
              <a:buSzPts val="1500"/>
              <a:buNone/>
              <a:defRPr sz="1500">
                <a:solidFill>
                  <a:srgbClr val="FFFFFF"/>
                </a:solidFill>
              </a:defRPr>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44" name="Google Shape;44;p5"/>
          <p:cNvSpPr txBox="1">
            <a:spLocks noGrp="1"/>
          </p:cNvSpPr>
          <p:nvPr>
            <p:ph type="dt" idx="10"/>
          </p:nvPr>
        </p:nvSpPr>
        <p:spPr>
          <a:xfrm>
            <a:off x="465512" y="6459785"/>
            <a:ext cx="26185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5"/>
          <p:cNvSpPr txBox="1">
            <a:spLocks noGrp="1"/>
          </p:cNvSpPr>
          <p:nvPr>
            <p:ph type="ftr" idx="11"/>
          </p:nvPr>
        </p:nvSpPr>
        <p:spPr>
          <a:xfrm>
            <a:off x="4800600" y="6459785"/>
            <a:ext cx="4648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5"/>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50">
                <a:solidFill>
                  <a:schemeClr val="dk2"/>
                </a:solidFill>
                <a:latin typeface="Calibri"/>
                <a:ea typeface="Calibri"/>
                <a:cs typeface="Calibri"/>
                <a:sym typeface="Calibri"/>
              </a:defRPr>
            </a:lvl1pPr>
            <a:lvl2pPr marL="0" lvl="1" indent="0" algn="r">
              <a:spcBef>
                <a:spcPts val="0"/>
              </a:spcBef>
              <a:buNone/>
              <a:defRPr sz="1050">
                <a:solidFill>
                  <a:schemeClr val="dk2"/>
                </a:solidFill>
                <a:latin typeface="Calibri"/>
                <a:ea typeface="Calibri"/>
                <a:cs typeface="Calibri"/>
                <a:sym typeface="Calibri"/>
              </a:defRPr>
            </a:lvl2pPr>
            <a:lvl3pPr marL="0" lvl="2" indent="0" algn="r">
              <a:spcBef>
                <a:spcPts val="0"/>
              </a:spcBef>
              <a:buNone/>
              <a:defRPr sz="1050">
                <a:solidFill>
                  <a:schemeClr val="dk2"/>
                </a:solidFill>
                <a:latin typeface="Calibri"/>
                <a:ea typeface="Calibri"/>
                <a:cs typeface="Calibri"/>
                <a:sym typeface="Calibri"/>
              </a:defRPr>
            </a:lvl3pPr>
            <a:lvl4pPr marL="0" lvl="3" indent="0" algn="r">
              <a:spcBef>
                <a:spcPts val="0"/>
              </a:spcBef>
              <a:buNone/>
              <a:defRPr sz="1050">
                <a:solidFill>
                  <a:schemeClr val="dk2"/>
                </a:solidFill>
                <a:latin typeface="Calibri"/>
                <a:ea typeface="Calibri"/>
                <a:cs typeface="Calibri"/>
                <a:sym typeface="Calibri"/>
              </a:defRPr>
            </a:lvl4pPr>
            <a:lvl5pPr marL="0" lvl="4" indent="0" algn="r">
              <a:spcBef>
                <a:spcPts val="0"/>
              </a:spcBef>
              <a:buNone/>
              <a:defRPr sz="1050">
                <a:solidFill>
                  <a:schemeClr val="dk2"/>
                </a:solidFill>
                <a:latin typeface="Calibri"/>
                <a:ea typeface="Calibri"/>
                <a:cs typeface="Calibri"/>
                <a:sym typeface="Calibri"/>
              </a:defRPr>
            </a:lvl5pPr>
            <a:lvl6pPr marL="0" lvl="5" indent="0" algn="r">
              <a:spcBef>
                <a:spcPts val="0"/>
              </a:spcBef>
              <a:buNone/>
              <a:defRPr sz="1050">
                <a:solidFill>
                  <a:schemeClr val="dk2"/>
                </a:solidFill>
                <a:latin typeface="Calibri"/>
                <a:ea typeface="Calibri"/>
                <a:cs typeface="Calibri"/>
                <a:sym typeface="Calibri"/>
              </a:defRPr>
            </a:lvl6pPr>
            <a:lvl7pPr marL="0" lvl="6" indent="0" algn="r">
              <a:spcBef>
                <a:spcPts val="0"/>
              </a:spcBef>
              <a:buNone/>
              <a:defRPr sz="1050">
                <a:solidFill>
                  <a:schemeClr val="dk2"/>
                </a:solidFill>
                <a:latin typeface="Calibri"/>
                <a:ea typeface="Calibri"/>
                <a:cs typeface="Calibri"/>
                <a:sym typeface="Calibri"/>
              </a:defRPr>
            </a:lvl7pPr>
            <a:lvl8pPr marL="0" lvl="7" indent="0" algn="r">
              <a:spcBef>
                <a:spcPts val="0"/>
              </a:spcBef>
              <a:buNone/>
              <a:defRPr sz="1050">
                <a:solidFill>
                  <a:schemeClr val="dk2"/>
                </a:solidFill>
                <a:latin typeface="Calibri"/>
                <a:ea typeface="Calibri"/>
                <a:cs typeface="Calibri"/>
                <a:sym typeface="Calibri"/>
              </a:defRPr>
            </a:lvl8pPr>
            <a:lvl9pPr marL="0" lvl="8" indent="0" algn="r">
              <a:spcBef>
                <a:spcPts val="0"/>
              </a:spcBef>
              <a:buNone/>
              <a:defRPr sz="105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7"/>
        <p:cNvGrpSpPr/>
        <p:nvPr/>
      </p:nvGrpSpPr>
      <p:grpSpPr>
        <a:xfrm>
          <a:off x="0" y="0"/>
          <a:ext cx="0" cy="0"/>
          <a:chOff x="0" y="0"/>
          <a:chExt cx="0" cy="0"/>
        </a:xfrm>
      </p:grpSpPr>
      <p:sp>
        <p:nvSpPr>
          <p:cNvPr id="48" name="Google Shape;48;p6"/>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6"/>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0" name="Google Shape;50;p6"/>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6"/>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6"/>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lt1"/>
        </a:solidFill>
        <a:effectLst/>
      </p:bgPr>
    </p:bg>
    <p:spTree>
      <p:nvGrpSpPr>
        <p:cNvPr id="1" name="Shape 53"/>
        <p:cNvGrpSpPr/>
        <p:nvPr/>
      </p:nvGrpSpPr>
      <p:grpSpPr>
        <a:xfrm>
          <a:off x="0" y="0"/>
          <a:ext cx="0" cy="0"/>
          <a:chOff x="0" y="0"/>
          <a:chExt cx="0" cy="0"/>
        </a:xfrm>
      </p:grpSpPr>
      <p:sp>
        <p:nvSpPr>
          <p:cNvPr id="54" name="Google Shape;54;p7"/>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7"/>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7"/>
          <p:cNvSpPr txBox="1">
            <a:spLocks noGrp="1"/>
          </p:cNvSpPr>
          <p:nvPr>
            <p:ph type="title"/>
          </p:nvPr>
        </p:nvSpPr>
        <p:spPr>
          <a:xfrm>
            <a:off x="1097280" y="758952"/>
            <a:ext cx="10058400" cy="3566160"/>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rgbClr val="262626"/>
              </a:buClr>
              <a:buSzPts val="8000"/>
              <a:buFont typeface="Calibri"/>
              <a:buNone/>
              <a:defRPr sz="8000" b="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7"/>
          <p:cNvSpPr txBox="1">
            <a:spLocks noGrp="1"/>
          </p:cNvSpPr>
          <p:nvPr>
            <p:ph type="body" idx="1"/>
          </p:nvPr>
        </p:nvSpPr>
        <p:spPr>
          <a:xfrm>
            <a:off x="1097280" y="4453128"/>
            <a:ext cx="10058400" cy="11430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marL="914400" lvl="1" indent="-228600" algn="l">
              <a:lnSpc>
                <a:spcPct val="90000"/>
              </a:lnSpc>
              <a:spcBef>
                <a:spcPts val="200"/>
              </a:spcBef>
              <a:spcAft>
                <a:spcPts val="0"/>
              </a:spcAft>
              <a:buSzPts val="1800"/>
              <a:buNone/>
              <a:defRPr sz="1800">
                <a:solidFill>
                  <a:srgbClr val="888888"/>
                </a:solidFill>
              </a:defRPr>
            </a:lvl2pPr>
            <a:lvl3pPr marL="1371600" lvl="2" indent="-228600" algn="l">
              <a:lnSpc>
                <a:spcPct val="90000"/>
              </a:lnSpc>
              <a:spcBef>
                <a:spcPts val="400"/>
              </a:spcBef>
              <a:spcAft>
                <a:spcPts val="0"/>
              </a:spcAft>
              <a:buSzPts val="1600"/>
              <a:buNone/>
              <a:defRPr sz="1600">
                <a:solidFill>
                  <a:srgbClr val="888888"/>
                </a:solidFill>
              </a:defRPr>
            </a:lvl3pPr>
            <a:lvl4pPr marL="1828800" lvl="3" indent="-228600" algn="l">
              <a:lnSpc>
                <a:spcPct val="90000"/>
              </a:lnSpc>
              <a:spcBef>
                <a:spcPts val="400"/>
              </a:spcBef>
              <a:spcAft>
                <a:spcPts val="0"/>
              </a:spcAft>
              <a:buSzPts val="1400"/>
              <a:buNone/>
              <a:defRPr sz="1400">
                <a:solidFill>
                  <a:srgbClr val="888888"/>
                </a:solidFill>
              </a:defRPr>
            </a:lvl4pPr>
            <a:lvl5pPr marL="2286000" lvl="4" indent="-228600" algn="l">
              <a:lnSpc>
                <a:spcPct val="90000"/>
              </a:lnSpc>
              <a:spcBef>
                <a:spcPts val="400"/>
              </a:spcBef>
              <a:spcAft>
                <a:spcPts val="0"/>
              </a:spcAft>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sp>
        <p:nvSpPr>
          <p:cNvPr id="58" name="Google Shape;58;p7"/>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7"/>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7"/>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61" name="Google Shape;61;p7"/>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2"/>
        <p:cNvGrpSpPr/>
        <p:nvPr/>
      </p:nvGrpSpPr>
      <p:grpSpPr>
        <a:xfrm>
          <a:off x="0" y="0"/>
          <a:ext cx="0" cy="0"/>
          <a:chOff x="0" y="0"/>
          <a:chExt cx="0" cy="0"/>
        </a:xfrm>
      </p:grpSpPr>
      <p:sp>
        <p:nvSpPr>
          <p:cNvPr id="63" name="Google Shape;63;p8"/>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8"/>
          <p:cNvSpPr txBox="1">
            <a:spLocks noGrp="1"/>
          </p:cNvSpPr>
          <p:nvPr>
            <p:ph type="body" idx="1"/>
          </p:nvPr>
        </p:nvSpPr>
        <p:spPr>
          <a:xfrm>
            <a:off x="1097278" y="1845734"/>
            <a:ext cx="4937760" cy="4023360"/>
          </a:xfrm>
          <a:prstGeom prst="rect">
            <a:avLst/>
          </a:prstGeom>
          <a:noFill/>
          <a:ln>
            <a:noFill/>
          </a:ln>
        </p:spPr>
        <p:txBody>
          <a:bodyPr spcFirstLastPara="1" wrap="square" lIns="0" tIns="45700" rIns="0" bIns="45700" anchor="t" anchorCtr="0">
            <a:no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5" name="Google Shape;65;p8"/>
          <p:cNvSpPr txBox="1">
            <a:spLocks noGrp="1"/>
          </p:cNvSpPr>
          <p:nvPr>
            <p:ph type="body" idx="2"/>
          </p:nvPr>
        </p:nvSpPr>
        <p:spPr>
          <a:xfrm>
            <a:off x="6217920" y="1845735"/>
            <a:ext cx="4937760" cy="4023360"/>
          </a:xfrm>
          <a:prstGeom prst="rect">
            <a:avLst/>
          </a:prstGeom>
          <a:noFill/>
          <a:ln>
            <a:noFill/>
          </a:ln>
        </p:spPr>
        <p:txBody>
          <a:bodyPr spcFirstLastPara="1" wrap="square" lIns="0" tIns="45700" rIns="0" bIns="45700" anchor="t" anchorCtr="0">
            <a:no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6" name="Google Shape;66;p8"/>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8"/>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8"/>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9"/>
        <p:cNvGrpSpPr/>
        <p:nvPr/>
      </p:nvGrpSpPr>
      <p:grpSpPr>
        <a:xfrm>
          <a:off x="0" y="0"/>
          <a:ext cx="0" cy="0"/>
          <a:chOff x="0" y="0"/>
          <a:chExt cx="0" cy="0"/>
        </a:xfrm>
      </p:grpSpPr>
      <p:sp>
        <p:nvSpPr>
          <p:cNvPr id="70" name="Google Shape;70;p9"/>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9"/>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9"/>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9"/>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74"/>
        <p:cNvGrpSpPr/>
        <p:nvPr/>
      </p:nvGrpSpPr>
      <p:grpSpPr>
        <a:xfrm>
          <a:off x="0" y="0"/>
          <a:ext cx="0" cy="0"/>
          <a:chOff x="0" y="0"/>
          <a:chExt cx="0" cy="0"/>
        </a:xfrm>
      </p:grpSpPr>
      <p:sp>
        <p:nvSpPr>
          <p:cNvPr id="75" name="Google Shape;75;p10"/>
          <p:cNvSpPr/>
          <p:nvPr/>
        </p:nvSpPr>
        <p:spPr>
          <a:xfrm>
            <a:off x="0" y="4953000"/>
            <a:ext cx="12188825" cy="1905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0"/>
          <p:cNvSpPr/>
          <p:nvPr/>
        </p:nvSpPr>
        <p:spPr>
          <a:xfrm>
            <a:off x="15" y="491507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0"/>
          <p:cNvSpPr txBox="1">
            <a:spLocks noGrp="1"/>
          </p:cNvSpPr>
          <p:nvPr>
            <p:ph type="title"/>
          </p:nvPr>
        </p:nvSpPr>
        <p:spPr>
          <a:xfrm>
            <a:off x="1097280" y="5074920"/>
            <a:ext cx="10113645" cy="822960"/>
          </a:xfrm>
          <a:prstGeom prst="rect">
            <a:avLst/>
          </a:prstGeom>
          <a:noFill/>
          <a:ln>
            <a:noFill/>
          </a:ln>
        </p:spPr>
        <p:txBody>
          <a:bodyPr spcFirstLastPara="1" wrap="square" lIns="91425" tIns="0" rIns="91425" bIns="0" anchor="b" anchorCtr="0">
            <a:no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10"/>
          <p:cNvSpPr>
            <a:spLocks noGrp="1"/>
          </p:cNvSpPr>
          <p:nvPr>
            <p:ph type="pic" idx="2"/>
          </p:nvPr>
        </p:nvSpPr>
        <p:spPr>
          <a:xfrm>
            <a:off x="15" y="0"/>
            <a:ext cx="12191985" cy="4915076"/>
          </a:xfrm>
          <a:prstGeom prst="rect">
            <a:avLst/>
          </a:prstGeom>
          <a:solidFill>
            <a:srgbClr val="D7D0C0"/>
          </a:solidFill>
          <a:ln>
            <a:noFill/>
          </a:ln>
        </p:spPr>
        <p:txBody>
          <a:bodyPr spcFirstLastPara="1" wrap="square" lIns="457200" tIns="457200" rIns="0" bIns="45700" anchor="t" anchorCtr="0">
            <a:noAutofit/>
          </a:bodyPr>
          <a:lstStyle>
            <a:lvl1pPr marR="0" lvl="0" algn="l" rtl="0">
              <a:lnSpc>
                <a:spcPct val="90000"/>
              </a:lnSpc>
              <a:spcBef>
                <a:spcPts val="1200"/>
              </a:spcBef>
              <a:spcAft>
                <a:spcPts val="0"/>
              </a:spcAft>
              <a:buClr>
                <a:schemeClr val="accent1"/>
              </a:buClr>
              <a:buSzPts val="3200"/>
              <a:buFont typeface="Calibri"/>
              <a:buNone/>
              <a:defRPr sz="3200" b="0" i="0" u="none" strike="noStrike" cap="none">
                <a:solidFill>
                  <a:srgbClr val="3F3F3F"/>
                </a:solidFill>
                <a:latin typeface="Calibri"/>
                <a:ea typeface="Calibri"/>
                <a:cs typeface="Calibri"/>
                <a:sym typeface="Calibri"/>
              </a:defRPr>
            </a:lvl1pPr>
            <a:lvl2pPr marR="0" lvl="1" algn="l" rtl="0">
              <a:lnSpc>
                <a:spcPct val="90000"/>
              </a:lnSpc>
              <a:spcBef>
                <a:spcPts val="200"/>
              </a:spcBef>
              <a:spcAft>
                <a:spcPts val="0"/>
              </a:spcAft>
              <a:buClr>
                <a:schemeClr val="accent1"/>
              </a:buClr>
              <a:buSzPts val="2800"/>
              <a:buFont typeface="Calibri"/>
              <a:buNone/>
              <a:defRPr sz="2800" b="0" i="0" u="none" strike="noStrike" cap="none">
                <a:solidFill>
                  <a:srgbClr val="3F3F3F"/>
                </a:solidFill>
                <a:latin typeface="Calibri"/>
                <a:ea typeface="Calibri"/>
                <a:cs typeface="Calibri"/>
                <a:sym typeface="Calibri"/>
              </a:defRPr>
            </a:lvl2pPr>
            <a:lvl3pPr marR="0" lvl="2" algn="l" rtl="0">
              <a:lnSpc>
                <a:spcPct val="90000"/>
              </a:lnSpc>
              <a:spcBef>
                <a:spcPts val="400"/>
              </a:spcBef>
              <a:spcAft>
                <a:spcPts val="0"/>
              </a:spcAft>
              <a:buClr>
                <a:schemeClr val="accent1"/>
              </a:buClr>
              <a:buSzPts val="2400"/>
              <a:buFont typeface="Calibri"/>
              <a:buNone/>
              <a:defRPr sz="2400" b="0" i="0" u="none" strike="noStrike" cap="none">
                <a:solidFill>
                  <a:srgbClr val="3F3F3F"/>
                </a:solidFill>
                <a:latin typeface="Calibri"/>
                <a:ea typeface="Calibri"/>
                <a:cs typeface="Calibri"/>
                <a:sym typeface="Calibri"/>
              </a:defRPr>
            </a:lvl3pPr>
            <a:lvl4pPr marR="0" lvl="3"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4pPr>
            <a:lvl5pPr marR="0" lvl="4"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5pPr>
            <a:lvl6pPr marR="0" lvl="5"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6pPr>
            <a:lvl7pPr marR="0" lvl="6"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7pPr>
            <a:lvl8pPr marR="0" lvl="7"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8pPr>
            <a:lvl9pPr marR="0" lvl="8" algn="l" rtl="0">
              <a:lnSpc>
                <a:spcPct val="90000"/>
              </a:lnSpc>
              <a:spcBef>
                <a:spcPts val="400"/>
              </a:spcBef>
              <a:spcAft>
                <a:spcPts val="40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9pPr>
          </a:lstStyle>
          <a:p>
            <a:endParaRPr/>
          </a:p>
        </p:txBody>
      </p:sp>
      <p:sp>
        <p:nvSpPr>
          <p:cNvPr id="79" name="Google Shape;79;p10"/>
          <p:cNvSpPr txBox="1">
            <a:spLocks noGrp="1"/>
          </p:cNvSpPr>
          <p:nvPr>
            <p:ph type="body" idx="1"/>
          </p:nvPr>
        </p:nvSpPr>
        <p:spPr>
          <a:xfrm>
            <a:off x="1097280" y="5907024"/>
            <a:ext cx="10113264" cy="594360"/>
          </a:xfrm>
          <a:prstGeom prst="rect">
            <a:avLst/>
          </a:prstGeom>
          <a:noFill/>
          <a:ln>
            <a:noFill/>
          </a:ln>
        </p:spPr>
        <p:txBody>
          <a:bodyPr spcFirstLastPara="1" wrap="square" lIns="91425" tIns="0" rIns="91425" bIns="0" anchor="t" anchorCtr="0">
            <a:noAutofit/>
          </a:bodyPr>
          <a:lstStyle>
            <a:lvl1pPr marL="457200" lvl="0" indent="-228600" algn="l">
              <a:lnSpc>
                <a:spcPct val="90000"/>
              </a:lnSpc>
              <a:spcBef>
                <a:spcPts val="0"/>
              </a:spcBef>
              <a:spcAft>
                <a:spcPts val="0"/>
              </a:spcAft>
              <a:buSzPts val="1500"/>
              <a:buNone/>
              <a:defRPr sz="1500">
                <a:solidFill>
                  <a:srgbClr val="FFFFFF"/>
                </a:solidFill>
              </a:defRPr>
            </a:lvl1pPr>
            <a:lvl2pPr marL="914400" lvl="1" indent="-228600" algn="l">
              <a:lnSpc>
                <a:spcPct val="90000"/>
              </a:lnSpc>
              <a:spcBef>
                <a:spcPts val="6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80" name="Google Shape;80;p10"/>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0"/>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0"/>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1" y="6400800"/>
            <a:ext cx="121920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p1"/>
          <p:cNvSpPr/>
          <p:nvPr/>
        </p:nvSpPr>
        <p:spPr>
          <a:xfrm>
            <a:off x="15" y="6334316"/>
            <a:ext cx="12191985" cy="6648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p1"/>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Autofit/>
          </a:bodyPr>
          <a:lstStyle>
            <a:lvl1pPr marR="0" lvl="0" algn="l" rtl="0">
              <a:lnSpc>
                <a:spcPct val="85000"/>
              </a:lnSpc>
              <a:spcBef>
                <a:spcPts val="0"/>
              </a:spcBef>
              <a:spcAft>
                <a:spcPts val="0"/>
              </a:spcAft>
              <a:buClr>
                <a:srgbClr val="3F3F3F"/>
              </a:buClr>
              <a:buSzPts val="4800"/>
              <a:buFont typeface="Calibri"/>
              <a:buNone/>
              <a:defRPr sz="4800" b="0" i="0" u="none" strike="noStrike" cap="non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 name="Google Shape;9;p1"/>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Autofit/>
          </a:bodyPr>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10" name="Google Shape;10;p1"/>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 name="Google Shape;11;p1"/>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rgbClr val="FFFFFF"/>
                </a:solidFill>
                <a:latin typeface="Calibri"/>
                <a:ea typeface="Calibri"/>
                <a:cs typeface="Calibri"/>
                <a:sym typeface="Calibri"/>
              </a:defRPr>
            </a:lvl1pPr>
            <a:lvl2pPr marL="0" marR="0" lvl="1" indent="0" algn="r" rtl="0">
              <a:spcBef>
                <a:spcPts val="0"/>
              </a:spcBef>
              <a:buNone/>
              <a:defRPr sz="1050" b="0" i="0" u="none" strike="noStrike" cap="none">
                <a:solidFill>
                  <a:srgbClr val="FFFFFF"/>
                </a:solidFill>
                <a:latin typeface="Calibri"/>
                <a:ea typeface="Calibri"/>
                <a:cs typeface="Calibri"/>
                <a:sym typeface="Calibri"/>
              </a:defRPr>
            </a:lvl2pPr>
            <a:lvl3pPr marL="0" marR="0" lvl="2" indent="0" algn="r" rtl="0">
              <a:spcBef>
                <a:spcPts val="0"/>
              </a:spcBef>
              <a:buNone/>
              <a:defRPr sz="1050" b="0" i="0" u="none" strike="noStrike" cap="none">
                <a:solidFill>
                  <a:srgbClr val="FFFFFF"/>
                </a:solidFill>
                <a:latin typeface="Calibri"/>
                <a:ea typeface="Calibri"/>
                <a:cs typeface="Calibri"/>
                <a:sym typeface="Calibri"/>
              </a:defRPr>
            </a:lvl3pPr>
            <a:lvl4pPr marL="0" marR="0" lvl="3" indent="0" algn="r" rtl="0">
              <a:spcBef>
                <a:spcPts val="0"/>
              </a:spcBef>
              <a:buNone/>
              <a:defRPr sz="1050" b="0" i="0" u="none" strike="noStrike" cap="none">
                <a:solidFill>
                  <a:srgbClr val="FFFFFF"/>
                </a:solidFill>
                <a:latin typeface="Calibri"/>
                <a:ea typeface="Calibri"/>
                <a:cs typeface="Calibri"/>
                <a:sym typeface="Calibri"/>
              </a:defRPr>
            </a:lvl4pPr>
            <a:lvl5pPr marL="0" marR="0" lvl="4" indent="0" algn="r" rtl="0">
              <a:spcBef>
                <a:spcPts val="0"/>
              </a:spcBef>
              <a:buNone/>
              <a:defRPr sz="1050" b="0" i="0" u="none" strike="noStrike" cap="none">
                <a:solidFill>
                  <a:srgbClr val="FFFFFF"/>
                </a:solidFill>
                <a:latin typeface="Calibri"/>
                <a:ea typeface="Calibri"/>
                <a:cs typeface="Calibri"/>
                <a:sym typeface="Calibri"/>
              </a:defRPr>
            </a:lvl5pPr>
            <a:lvl6pPr marL="0" marR="0" lvl="5" indent="0" algn="r" rtl="0">
              <a:spcBef>
                <a:spcPts val="0"/>
              </a:spcBef>
              <a:buNone/>
              <a:defRPr sz="1050" b="0" i="0" u="none" strike="noStrike" cap="none">
                <a:solidFill>
                  <a:srgbClr val="FFFFFF"/>
                </a:solidFill>
                <a:latin typeface="Calibri"/>
                <a:ea typeface="Calibri"/>
                <a:cs typeface="Calibri"/>
                <a:sym typeface="Calibri"/>
              </a:defRPr>
            </a:lvl6pPr>
            <a:lvl7pPr marL="0" marR="0" lvl="6" indent="0" algn="r" rtl="0">
              <a:spcBef>
                <a:spcPts val="0"/>
              </a:spcBef>
              <a:buNone/>
              <a:defRPr sz="1050" b="0" i="0" u="none" strike="noStrike" cap="none">
                <a:solidFill>
                  <a:srgbClr val="FFFFFF"/>
                </a:solidFill>
                <a:latin typeface="Calibri"/>
                <a:ea typeface="Calibri"/>
                <a:cs typeface="Calibri"/>
                <a:sym typeface="Calibri"/>
              </a:defRPr>
            </a:lvl7pPr>
            <a:lvl8pPr marL="0" marR="0" lvl="7" indent="0" algn="r" rtl="0">
              <a:spcBef>
                <a:spcPts val="0"/>
              </a:spcBef>
              <a:buNone/>
              <a:defRPr sz="1050" b="0" i="0" u="none" strike="noStrike" cap="none">
                <a:solidFill>
                  <a:srgbClr val="FFFFFF"/>
                </a:solidFill>
                <a:latin typeface="Calibri"/>
                <a:ea typeface="Calibri"/>
                <a:cs typeface="Calibri"/>
                <a:sym typeface="Calibri"/>
              </a:defRPr>
            </a:lvl8pPr>
            <a:lvl9pPr marL="0" marR="0" lvl="8" indent="0" algn="r" rtl="0">
              <a:spcBef>
                <a:spcPts val="0"/>
              </a:spcBef>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3" name="Google Shape;13;p1"/>
          <p:cNvCxnSpPr/>
          <p:nvPr/>
        </p:nvCxnSpPr>
        <p:spPr>
          <a:xfrm>
            <a:off x="1193532" y="1737845"/>
            <a:ext cx="9966960" cy="0"/>
          </a:xfrm>
          <a:prstGeom prst="straightConnector1">
            <a:avLst/>
          </a:prstGeom>
          <a:noFill/>
          <a:ln w="9525" cap="flat" cmpd="sng">
            <a:solidFill>
              <a:srgbClr val="7F7F7F"/>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hyperlink" Target="https://creativecommons.org/licenses/by-nc-nd/3.0/" TargetMode="External"/><Relationship Id="rId5" Type="http://schemas.openxmlformats.org/officeDocument/2006/relationships/hyperlink" Target="http://www.thecryptocrew.com/2013/03/a-list-of-questionable-publishers.html" TargetMode="Externa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3.png"/><Relationship Id="rId4" Type="http://schemas.openxmlformats.org/officeDocument/2006/relationships/image" Target="../media/image16.png"/><Relationship Id="rId9" Type="http://schemas.openxmlformats.org/officeDocument/2006/relationships/image" Target="../media/image21.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4.xml"/><Relationship Id="rId4" Type="http://schemas.openxmlformats.org/officeDocument/2006/relationships/image" Target="../media/image22.jpg"/></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1.xml"/><Relationship Id="rId6" Type="http://schemas.openxmlformats.org/officeDocument/2006/relationships/hyperlink" Target="https://creativecommons.org/licenses/by/3.0/" TargetMode="External"/><Relationship Id="rId5" Type="http://schemas.openxmlformats.org/officeDocument/2006/relationships/hyperlink" Target="http://cute-pictures.blogspot.com/2011/08/75-free-stock-images-3d-human-character.html" TargetMode="External"/><Relationship Id="rId4" Type="http://schemas.openxmlformats.org/officeDocument/2006/relationships/image" Target="../media/image24.jpg"/></Relationships>
</file>

<file path=ppt/slides/_rels/slide5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9.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hyperlink" Target="https://creativecommons.org/licenses/by-nc-nd/3.0/" TargetMode="External"/><Relationship Id="rId4" Type="http://schemas.openxmlformats.org/officeDocument/2006/relationships/hyperlink" Target="http://www.flickr.com/photos/breadfortheworld/6377992877/"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4.xml"/><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6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5.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6.xml"/><Relationship Id="rId1" Type="http://schemas.openxmlformats.org/officeDocument/2006/relationships/slideLayout" Target="../slideLayouts/slideLayout1.xml"/><Relationship Id="rId6" Type="http://schemas.openxmlformats.org/officeDocument/2006/relationships/hyperlink" Target="https://creativecommons.org/licenses/by-sa/3.0/" TargetMode="External"/><Relationship Id="rId5" Type="http://schemas.openxmlformats.org/officeDocument/2006/relationships/hyperlink" Target="https://commons.wikimedia.org/wiki/File:Jeremybennett-sticky-note-pad-and-pencil.svg" TargetMode="External"/><Relationship Id="rId4" Type="http://schemas.openxmlformats.org/officeDocument/2006/relationships/image" Target="../media/image27.png"/></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7.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0.xml"/><Relationship Id="rId1" Type="http://schemas.openxmlformats.org/officeDocument/2006/relationships/slideLayout" Target="../slideLayouts/slideLayout1.xml"/><Relationship Id="rId4" Type="http://schemas.openxmlformats.org/officeDocument/2006/relationships/image" Target="../media/image29.jpg"/></Relationships>
</file>

<file path=ppt/slides/_rels/slide7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1.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7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3.xml"/><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4.xml"/><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5.xml"/><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6.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8.xml"/><Relationship Id="rId1" Type="http://schemas.openxmlformats.org/officeDocument/2006/relationships/slideLayout" Target="../slideLayouts/slideLayout1.xml"/><Relationship Id="rId5" Type="http://schemas.openxmlformats.org/officeDocument/2006/relationships/image" Target="../media/image33.gif"/><Relationship Id="rId4" Type="http://schemas.openxmlformats.org/officeDocument/2006/relationships/image" Target="../media/image32.jpg"/></Relationships>
</file>

<file path=ppt/slides/_rels/slide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9.xml"/><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1.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4.xml"/><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5.xml"/><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6.xml"/><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7.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8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8.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0"/>
        <p:cNvGrpSpPr/>
        <p:nvPr/>
      </p:nvGrpSpPr>
      <p:grpSpPr>
        <a:xfrm>
          <a:off x="0" y="0"/>
          <a:ext cx="0" cy="0"/>
          <a:chOff x="0" y="0"/>
          <a:chExt cx="0" cy="0"/>
        </a:xfrm>
      </p:grpSpPr>
      <p:sp>
        <p:nvSpPr>
          <p:cNvPr id="101" name="Google Shape;101;p13"/>
          <p:cNvSpPr txBox="1">
            <a:spLocks noGrp="1"/>
          </p:cNvSpPr>
          <p:nvPr>
            <p:ph type="subTitle" idx="4294967295"/>
          </p:nvPr>
        </p:nvSpPr>
        <p:spPr>
          <a:xfrm>
            <a:off x="6938057" y="4710113"/>
            <a:ext cx="4687887" cy="1143000"/>
          </a:xfrm>
          <a:prstGeom prst="rect">
            <a:avLst/>
          </a:prstGeom>
          <a:noFill/>
          <a:ln>
            <a:noFill/>
          </a:ln>
        </p:spPr>
        <p:txBody>
          <a:bodyPr spcFirstLastPara="1" wrap="square" lIns="0" tIns="45700" rIns="0" bIns="45700" anchor="t" anchorCtr="0">
            <a:noAutofit/>
          </a:bodyPr>
          <a:lstStyle/>
          <a:p>
            <a:pPr marL="91440" marR="0" lvl="0" indent="-190500" algn="l" rtl="0">
              <a:lnSpc>
                <a:spcPct val="90000"/>
              </a:lnSpc>
              <a:spcBef>
                <a:spcPts val="0"/>
              </a:spcBef>
              <a:spcAft>
                <a:spcPts val="0"/>
              </a:spcAft>
              <a:buClr>
                <a:schemeClr val="accent1"/>
              </a:buClr>
              <a:buSzPts val="3000"/>
              <a:buFont typeface="Calibri"/>
              <a:buChar char=" "/>
            </a:pPr>
            <a:r>
              <a:rPr lang="en-US" sz="3000" b="0" i="0" u="none" strike="noStrike" cap="small" dirty="0">
                <a:solidFill>
                  <a:schemeClr val="dk1"/>
                </a:solidFill>
                <a:latin typeface="Calibri"/>
                <a:ea typeface="Calibri"/>
                <a:cs typeface="Calibri"/>
                <a:sym typeface="Calibri"/>
              </a:rPr>
              <a:t>Facilitator’s presentation </a:t>
            </a:r>
            <a:endParaRPr sz="3000" b="0" i="0" u="none" strike="noStrike" cap="none" dirty="0">
              <a:solidFill>
                <a:schemeClr val="dk1"/>
              </a:solidFill>
              <a:latin typeface="Calibri"/>
              <a:ea typeface="Calibri"/>
              <a:cs typeface="Calibri"/>
              <a:sym typeface="Calibri"/>
            </a:endParaRPr>
          </a:p>
          <a:p>
            <a:pPr marL="91440" marR="0" lvl="0" indent="-190500" algn="l" rtl="0">
              <a:lnSpc>
                <a:spcPct val="90000"/>
              </a:lnSpc>
              <a:spcBef>
                <a:spcPts val="1800"/>
              </a:spcBef>
              <a:spcAft>
                <a:spcPts val="0"/>
              </a:spcAft>
              <a:buClr>
                <a:schemeClr val="accent1"/>
              </a:buClr>
              <a:buSzPts val="3000"/>
              <a:buFont typeface="Calibri"/>
              <a:buChar char=" "/>
            </a:pPr>
            <a:r>
              <a:rPr lang="en-US" sz="3000" b="0" i="0" u="none" strike="noStrike" cap="none" dirty="0">
                <a:solidFill>
                  <a:schemeClr val="lt2"/>
                </a:solidFill>
                <a:latin typeface="Calibri"/>
                <a:ea typeface="Calibri"/>
                <a:cs typeface="Calibri"/>
                <a:sym typeface="Calibri"/>
              </a:rPr>
              <a:t/>
            </a:r>
            <a:br>
              <a:rPr lang="en-US" sz="3000" b="0" i="0" u="none" strike="noStrike" cap="none" dirty="0">
                <a:solidFill>
                  <a:schemeClr val="lt2"/>
                </a:solidFill>
                <a:latin typeface="Calibri"/>
                <a:ea typeface="Calibri"/>
                <a:cs typeface="Calibri"/>
                <a:sym typeface="Calibri"/>
              </a:rPr>
            </a:br>
            <a:endParaRPr sz="3000" b="0" i="0" u="none" strike="noStrike" cap="none" dirty="0">
              <a:solidFill>
                <a:schemeClr val="lt2"/>
              </a:solidFill>
              <a:latin typeface="Calibri"/>
              <a:ea typeface="Calibri"/>
              <a:cs typeface="Calibri"/>
              <a:sym typeface="Calibri"/>
            </a:endParaRPr>
          </a:p>
        </p:txBody>
      </p:sp>
      <p:sp>
        <p:nvSpPr>
          <p:cNvPr id="102" name="Google Shape;102;p13"/>
          <p:cNvSpPr txBox="1">
            <a:spLocks noGrp="1"/>
          </p:cNvSpPr>
          <p:nvPr>
            <p:ph type="ctrTitle" idx="4294967295"/>
          </p:nvPr>
        </p:nvSpPr>
        <p:spPr>
          <a:xfrm>
            <a:off x="6938057" y="1807769"/>
            <a:ext cx="4687887" cy="3241675"/>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rgbClr val="FFFFFF"/>
              </a:buClr>
              <a:buSzPts val="4400"/>
              <a:buFont typeface="Calibri"/>
              <a:buNone/>
            </a:pPr>
            <a:r>
              <a:rPr lang="en-US" sz="4400" b="1" i="0" u="none" strike="noStrike" cap="none" dirty="0">
                <a:solidFill>
                  <a:srgbClr val="FFFFFF"/>
                </a:solidFill>
                <a:latin typeface="Calibri"/>
                <a:ea typeface="Calibri"/>
                <a:cs typeface="Calibri"/>
                <a:sym typeface="Calibri"/>
              </a:rPr>
              <a:t/>
            </a:r>
            <a:br>
              <a:rPr lang="en-US" sz="4400" b="1" i="0" u="none" strike="noStrike" cap="none" dirty="0">
                <a:solidFill>
                  <a:srgbClr val="FFFFFF"/>
                </a:solidFill>
                <a:latin typeface="Calibri"/>
                <a:ea typeface="Calibri"/>
                <a:cs typeface="Calibri"/>
                <a:sym typeface="Calibri"/>
              </a:rPr>
            </a:br>
            <a:r>
              <a:rPr lang="en-US" sz="4400" b="1" i="0" u="none" strike="noStrike" cap="none" dirty="0">
                <a:solidFill>
                  <a:srgbClr val="FFFFFF"/>
                </a:solidFill>
                <a:latin typeface="Calibri"/>
                <a:ea typeface="Calibri"/>
                <a:cs typeface="Calibri"/>
                <a:sym typeface="Calibri"/>
              </a:rPr>
              <a:t/>
            </a:r>
            <a:br>
              <a:rPr lang="en-US" sz="4400" b="1" i="0" u="none" strike="noStrike" cap="none" dirty="0">
                <a:solidFill>
                  <a:srgbClr val="FFFFFF"/>
                </a:solidFill>
                <a:latin typeface="Calibri"/>
                <a:ea typeface="Calibri"/>
                <a:cs typeface="Calibri"/>
                <a:sym typeface="Calibri"/>
              </a:rPr>
            </a:br>
            <a:r>
              <a:rPr lang="en-US" sz="4400" b="1" i="0" u="none" strike="noStrike" cap="none" dirty="0">
                <a:solidFill>
                  <a:srgbClr val="FFFFFF"/>
                </a:solidFill>
                <a:latin typeface="Calibri"/>
                <a:ea typeface="Calibri"/>
                <a:cs typeface="Calibri"/>
                <a:sym typeface="Calibri"/>
              </a:rPr>
              <a:t/>
            </a:r>
            <a:br>
              <a:rPr lang="en-US" sz="4400" b="1" i="0" u="none" strike="noStrike" cap="none" dirty="0">
                <a:solidFill>
                  <a:srgbClr val="FFFFFF"/>
                </a:solidFill>
                <a:latin typeface="Calibri"/>
                <a:ea typeface="Calibri"/>
                <a:cs typeface="Calibri"/>
                <a:sym typeface="Calibri"/>
              </a:rPr>
            </a:br>
            <a:r>
              <a:rPr lang="en-US" sz="4400" b="1" i="0" u="none" strike="noStrike" cap="none" dirty="0">
                <a:solidFill>
                  <a:srgbClr val="FFFFFF"/>
                </a:solidFill>
                <a:latin typeface="Calibri"/>
                <a:ea typeface="Calibri"/>
                <a:cs typeface="Calibri"/>
                <a:sym typeface="Calibri"/>
              </a:rPr>
              <a:t/>
            </a:r>
            <a:br>
              <a:rPr lang="en-US" sz="4400" b="1" i="0" u="none" strike="noStrike" cap="none" dirty="0">
                <a:solidFill>
                  <a:srgbClr val="FFFFFF"/>
                </a:solidFill>
                <a:latin typeface="Calibri"/>
                <a:ea typeface="Calibri"/>
                <a:cs typeface="Calibri"/>
                <a:sym typeface="Calibri"/>
              </a:rPr>
            </a:br>
            <a:r>
              <a:rPr lang="en-US" sz="4400" b="1" i="0" u="none" strike="noStrike" cap="none" dirty="0">
                <a:solidFill>
                  <a:srgbClr val="FFFFFF"/>
                </a:solidFill>
                <a:latin typeface="Calibri"/>
                <a:ea typeface="Calibri"/>
                <a:cs typeface="Calibri"/>
                <a:sym typeface="Calibri"/>
              </a:rPr>
              <a:t/>
            </a:r>
            <a:br>
              <a:rPr lang="en-US" sz="4400" b="1" i="0" u="none" strike="noStrike" cap="none" dirty="0">
                <a:solidFill>
                  <a:srgbClr val="FFFFFF"/>
                </a:solidFill>
                <a:latin typeface="Calibri"/>
                <a:ea typeface="Calibri"/>
                <a:cs typeface="Calibri"/>
                <a:sym typeface="Calibri"/>
              </a:rPr>
            </a:br>
            <a:r>
              <a:rPr lang="en-US" sz="4400" b="1" i="0" u="none" strike="noStrike" cap="none" dirty="0">
                <a:solidFill>
                  <a:srgbClr val="FFFFFF"/>
                </a:solidFill>
                <a:latin typeface="Calibri"/>
                <a:ea typeface="Calibri"/>
                <a:cs typeface="Calibri"/>
                <a:sym typeface="Calibri"/>
              </a:rPr>
              <a:t/>
            </a:r>
            <a:br>
              <a:rPr lang="en-US" sz="4400" b="1" i="0" u="none" strike="noStrike" cap="none" dirty="0">
                <a:solidFill>
                  <a:srgbClr val="FFFFFF"/>
                </a:solidFill>
                <a:latin typeface="Calibri"/>
                <a:ea typeface="Calibri"/>
                <a:cs typeface="Calibri"/>
                <a:sym typeface="Calibri"/>
              </a:rPr>
            </a:br>
            <a:r>
              <a:rPr lang="en-US" sz="5400" b="1" i="0" u="none" strike="noStrike" cap="none" dirty="0">
                <a:solidFill>
                  <a:schemeClr val="dk1"/>
                </a:solidFill>
                <a:latin typeface="Calibri"/>
                <a:ea typeface="Calibri"/>
                <a:cs typeface="Calibri"/>
                <a:sym typeface="Calibri"/>
              </a:rPr>
              <a:t/>
            </a:r>
            <a:br>
              <a:rPr lang="en-US" sz="5400" b="1" i="0" u="none" strike="noStrike" cap="none" dirty="0">
                <a:solidFill>
                  <a:schemeClr val="dk1"/>
                </a:solidFill>
                <a:latin typeface="Calibri"/>
                <a:ea typeface="Calibri"/>
                <a:cs typeface="Calibri"/>
                <a:sym typeface="Calibri"/>
              </a:rPr>
            </a:br>
            <a:r>
              <a:rPr lang="en-US" sz="5400" b="1" i="0" u="none" strike="noStrike" cap="none" dirty="0">
                <a:solidFill>
                  <a:schemeClr val="accent1"/>
                </a:solidFill>
                <a:latin typeface="Calibri"/>
                <a:ea typeface="Calibri"/>
                <a:cs typeface="Calibri"/>
                <a:sym typeface="Calibri"/>
              </a:rPr>
              <a:t>¡</a:t>
            </a:r>
            <a:r>
              <a:rPr lang="en-US" sz="5400" b="1" i="0" u="none" strike="noStrike" cap="none" dirty="0" err="1">
                <a:solidFill>
                  <a:schemeClr val="accent1"/>
                </a:solidFill>
                <a:latin typeface="Calibri"/>
                <a:ea typeface="Calibri"/>
                <a:cs typeface="Calibri"/>
                <a:sym typeface="Calibri"/>
              </a:rPr>
              <a:t>Basta</a:t>
            </a:r>
            <a:r>
              <a:rPr lang="en-US" sz="5400" b="1" i="0" u="none" strike="noStrike" cap="none" dirty="0">
                <a:solidFill>
                  <a:schemeClr val="accent1"/>
                </a:solidFill>
                <a:latin typeface="Calibri"/>
                <a:ea typeface="Calibri"/>
                <a:cs typeface="Calibri"/>
                <a:sym typeface="Calibri"/>
              </a:rPr>
              <a:t>!</a:t>
            </a:r>
            <a:r>
              <a:rPr lang="en-US" sz="5400" b="1" i="0" u="none" strike="noStrike" cap="none" dirty="0">
                <a:solidFill>
                  <a:schemeClr val="dk1"/>
                </a:solidFill>
                <a:latin typeface="Calibri"/>
                <a:ea typeface="Calibri"/>
                <a:cs typeface="Calibri"/>
                <a:sym typeface="Calibri"/>
              </a:rPr>
              <a:t/>
            </a:r>
            <a:br>
              <a:rPr lang="en-US" sz="5400" b="1" i="0" u="none" strike="noStrike" cap="none" dirty="0">
                <a:solidFill>
                  <a:schemeClr val="dk1"/>
                </a:solidFill>
                <a:latin typeface="Calibri"/>
                <a:ea typeface="Calibri"/>
                <a:cs typeface="Calibri"/>
                <a:sym typeface="Calibri"/>
              </a:rPr>
            </a:br>
            <a:r>
              <a:rPr lang="en-US" sz="5400" b="1" i="0" u="none" strike="noStrike" cap="none" dirty="0">
                <a:solidFill>
                  <a:schemeClr val="dk1"/>
                </a:solidFill>
                <a:latin typeface="Calibri"/>
                <a:ea typeface="Calibri"/>
                <a:cs typeface="Calibri"/>
                <a:sym typeface="Calibri"/>
              </a:rPr>
              <a:t>Prevent Sexual Harassment in Agriculture</a:t>
            </a:r>
            <a:br>
              <a:rPr lang="en-US" sz="5400" b="1" i="0" u="none" strike="noStrike" cap="none" dirty="0">
                <a:solidFill>
                  <a:schemeClr val="dk1"/>
                </a:solidFill>
                <a:latin typeface="Calibri"/>
                <a:ea typeface="Calibri"/>
                <a:cs typeface="Calibri"/>
                <a:sym typeface="Calibri"/>
              </a:rPr>
            </a:br>
            <a:endParaRPr sz="5400" b="1" i="0" u="none" strike="noStrike" cap="none" dirty="0">
              <a:solidFill>
                <a:schemeClr val="dk1"/>
              </a:solidFill>
              <a:latin typeface="Calibri"/>
              <a:ea typeface="Calibri"/>
              <a:cs typeface="Calibri"/>
              <a:sym typeface="Calibri"/>
            </a:endParaRPr>
          </a:p>
        </p:txBody>
      </p:sp>
      <p:pic>
        <p:nvPicPr>
          <p:cNvPr id="103" name="Google Shape;103;p13"/>
          <p:cNvPicPr preferRelativeResize="0"/>
          <p:nvPr/>
        </p:nvPicPr>
        <p:blipFill rotWithShape="1">
          <a:blip r:embed="rId3">
            <a:alphaModFix/>
          </a:blip>
          <a:srcRect/>
          <a:stretch/>
        </p:blipFill>
        <p:spPr>
          <a:xfrm>
            <a:off x="3453904" y="457416"/>
            <a:ext cx="2337715" cy="2370191"/>
          </a:xfrm>
          <a:prstGeom prst="rect">
            <a:avLst/>
          </a:prstGeom>
          <a:noFill/>
          <a:ln>
            <a:noFill/>
          </a:ln>
        </p:spPr>
      </p:pic>
      <p:pic>
        <p:nvPicPr>
          <p:cNvPr id="106" name="Google Shape;106;p13" descr="A close up of a sign&#10;&#10;Description automatically generated"/>
          <p:cNvPicPr preferRelativeResize="0"/>
          <p:nvPr/>
        </p:nvPicPr>
        <p:blipFill rotWithShape="1">
          <a:blip r:embed="rId4">
            <a:alphaModFix/>
          </a:blip>
          <a:srcRect/>
          <a:stretch/>
        </p:blipFill>
        <p:spPr>
          <a:xfrm>
            <a:off x="601032" y="485540"/>
            <a:ext cx="2370191" cy="2370191"/>
          </a:xfrm>
          <a:prstGeom prst="rect">
            <a:avLst/>
          </a:prstGeom>
          <a:noFill/>
          <a:ln>
            <a:noFill/>
          </a:ln>
        </p:spPr>
      </p:pic>
      <p:pic>
        <p:nvPicPr>
          <p:cNvPr id="107" name="Google Shape;107;p13"/>
          <p:cNvPicPr preferRelativeResize="0"/>
          <p:nvPr/>
        </p:nvPicPr>
        <p:blipFill rotWithShape="1">
          <a:blip r:embed="rId5">
            <a:alphaModFix/>
          </a:blip>
          <a:srcRect/>
          <a:stretch/>
        </p:blipFill>
        <p:spPr>
          <a:xfrm>
            <a:off x="-77303" y="6526540"/>
            <a:ext cx="12346605" cy="1342694"/>
          </a:xfrm>
          <a:prstGeom prst="rect">
            <a:avLst/>
          </a:prstGeom>
          <a:noFill/>
          <a:ln>
            <a:noFill/>
          </a:ln>
        </p:spPr>
      </p:pic>
      <p:pic>
        <p:nvPicPr>
          <p:cNvPr id="108" name="Google Shape;108;p13" descr="A close up of a logo&#10;&#10;Description automatically generated"/>
          <p:cNvPicPr preferRelativeResize="0"/>
          <p:nvPr/>
        </p:nvPicPr>
        <p:blipFill rotWithShape="1">
          <a:blip r:embed="rId6">
            <a:alphaModFix/>
          </a:blip>
          <a:srcRect/>
          <a:stretch/>
        </p:blipFill>
        <p:spPr>
          <a:xfrm>
            <a:off x="10824658" y="5344041"/>
            <a:ext cx="1133556" cy="763261"/>
          </a:xfrm>
          <a:prstGeom prst="rect">
            <a:avLst/>
          </a:prstGeom>
          <a:noFill/>
          <a:ln>
            <a:noFill/>
          </a:ln>
        </p:spPr>
      </p:pic>
      <p:grpSp>
        <p:nvGrpSpPr>
          <p:cNvPr id="2" name="Group 1"/>
          <p:cNvGrpSpPr/>
          <p:nvPr/>
        </p:nvGrpSpPr>
        <p:grpSpPr>
          <a:xfrm>
            <a:off x="601032" y="3137176"/>
            <a:ext cx="2365830" cy="2391302"/>
            <a:chOff x="7420738" y="-202107"/>
            <a:chExt cx="2365830" cy="2391302"/>
          </a:xfrm>
        </p:grpSpPr>
        <p:pic>
          <p:nvPicPr>
            <p:cNvPr id="10" name="Google Shape;107;p13"/>
            <p:cNvPicPr preferRelativeResize="0"/>
            <p:nvPr/>
          </p:nvPicPr>
          <p:blipFill rotWithShape="1">
            <a:blip r:embed="rId3">
              <a:alphaModFix/>
            </a:blip>
            <a:srcRect/>
            <a:stretch/>
          </p:blipFill>
          <p:spPr>
            <a:xfrm>
              <a:off x="7420738" y="-180996"/>
              <a:ext cx="2337715" cy="2370191"/>
            </a:xfrm>
            <a:prstGeom prst="rect">
              <a:avLst/>
            </a:prstGeom>
            <a:noFill/>
            <a:ln w="228600" cap="sq" cmpd="thickThin">
              <a:solidFill>
                <a:srgbClr val="FF0000"/>
              </a:solidFill>
              <a:prstDash val="solid"/>
              <a:miter lim="800000"/>
              <a:headEnd type="none" w="sm" len="sm"/>
              <a:tailEnd type="none" w="sm" len="sm"/>
            </a:ln>
          </p:spPr>
        </p:pic>
        <p:pic>
          <p:nvPicPr>
            <p:cNvPr id="105" name="Google Shape;105;p13"/>
            <p:cNvPicPr preferRelativeResize="0"/>
            <p:nvPr/>
          </p:nvPicPr>
          <p:blipFill rotWithShape="1">
            <a:blip r:embed="rId7">
              <a:alphaModFix/>
            </a:blip>
            <a:srcRect l="7004" t="11550" r="5181" b="3068"/>
            <a:stretch/>
          </p:blipFill>
          <p:spPr>
            <a:xfrm>
              <a:off x="7420738" y="-202107"/>
              <a:ext cx="2365830" cy="2391302"/>
            </a:xfrm>
            <a:prstGeom prst="rect">
              <a:avLst/>
            </a:prstGeom>
            <a:noFill/>
            <a:ln>
              <a:noFill/>
            </a:ln>
          </p:spPr>
        </p:pic>
      </p:grpSp>
      <p:grpSp>
        <p:nvGrpSpPr>
          <p:cNvPr id="3" name="Group 2"/>
          <p:cNvGrpSpPr/>
          <p:nvPr/>
        </p:nvGrpSpPr>
        <p:grpSpPr>
          <a:xfrm>
            <a:off x="3453904" y="3158287"/>
            <a:ext cx="2356467" cy="2383829"/>
            <a:chOff x="7199000" y="2627764"/>
            <a:chExt cx="2356467" cy="2383829"/>
          </a:xfrm>
        </p:grpSpPr>
        <p:pic>
          <p:nvPicPr>
            <p:cNvPr id="11" name="Google Shape;107;p13"/>
            <p:cNvPicPr preferRelativeResize="0"/>
            <p:nvPr/>
          </p:nvPicPr>
          <p:blipFill rotWithShape="1">
            <a:blip r:embed="rId3">
              <a:alphaModFix/>
            </a:blip>
            <a:srcRect/>
            <a:stretch/>
          </p:blipFill>
          <p:spPr>
            <a:xfrm>
              <a:off x="7199000" y="2627764"/>
              <a:ext cx="2337715" cy="2370191"/>
            </a:xfrm>
            <a:prstGeom prst="rect">
              <a:avLst/>
            </a:prstGeom>
            <a:noFill/>
            <a:ln w="228600" cap="sq" cmpd="thickThin">
              <a:solidFill>
                <a:srgbClr val="FF0000"/>
              </a:solidFill>
              <a:prstDash val="solid"/>
              <a:miter lim="800000"/>
              <a:headEnd type="none" w="sm" len="sm"/>
              <a:tailEnd type="none" w="sm" len="sm"/>
            </a:ln>
          </p:spPr>
        </p:pic>
        <p:pic>
          <p:nvPicPr>
            <p:cNvPr id="104" name="Google Shape;104;p13" descr="A close up of a sign&#10;&#10;Description automatically generated"/>
            <p:cNvPicPr preferRelativeResize="0"/>
            <p:nvPr/>
          </p:nvPicPr>
          <p:blipFill rotWithShape="1">
            <a:blip r:embed="rId8">
              <a:alphaModFix/>
            </a:blip>
            <a:srcRect r="-4" b="-4"/>
            <a:stretch/>
          </p:blipFill>
          <p:spPr>
            <a:xfrm>
              <a:off x="7199000" y="2655126"/>
              <a:ext cx="2356467" cy="2356467"/>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2"/>
          <p:cNvSpPr txBox="1">
            <a:spLocks noGrp="1"/>
          </p:cNvSpPr>
          <p:nvPr>
            <p:ph type="title"/>
          </p:nvPr>
        </p:nvSpPr>
        <p:spPr>
          <a:xfrm>
            <a:off x="1102092" y="1505279"/>
            <a:ext cx="10058400" cy="68091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320"/>
              <a:buFont typeface="Calibri"/>
              <a:buNone/>
            </a:pPr>
            <a:r>
              <a:rPr lang="en-US" sz="4320"/>
              <a:t/>
            </a:r>
            <a:br>
              <a:rPr lang="en-US" sz="4320"/>
            </a:br>
            <a:r>
              <a:rPr lang="en-US" sz="4320"/>
              <a:t/>
            </a:r>
            <a:br>
              <a:rPr lang="en-US" sz="4320"/>
            </a:br>
            <a:r>
              <a:rPr lang="en-US" sz="4320"/>
              <a:t/>
            </a:r>
            <a:br>
              <a:rPr lang="en-US" sz="4320"/>
            </a:br>
            <a:r>
              <a:rPr lang="en-US" sz="4320"/>
              <a:t/>
            </a:r>
            <a:br>
              <a:rPr lang="en-US" sz="4320"/>
            </a:br>
            <a:r>
              <a:rPr lang="en-US" sz="4320"/>
              <a:t/>
            </a:r>
            <a:br>
              <a:rPr lang="en-US" sz="4320"/>
            </a:br>
            <a:r>
              <a:rPr lang="en-US" sz="4320"/>
              <a:t/>
            </a:r>
            <a:br>
              <a:rPr lang="en-US" sz="4320"/>
            </a:br>
            <a:r>
              <a:rPr lang="en-US" sz="4320"/>
              <a:t/>
            </a:r>
            <a:br>
              <a:rPr lang="en-US" sz="4320"/>
            </a:br>
            <a:r>
              <a:rPr lang="en-US" sz="4320"/>
              <a:t/>
            </a:r>
            <a:br>
              <a:rPr lang="en-US" sz="4320"/>
            </a:br>
            <a:r>
              <a:rPr lang="en-US" sz="4320"/>
              <a:t/>
            </a:r>
            <a:br>
              <a:rPr lang="en-US" sz="4320"/>
            </a:br>
            <a:r>
              <a:rPr lang="en-US" sz="4320"/>
              <a:t/>
            </a:r>
            <a:br>
              <a:rPr lang="en-US" sz="4320"/>
            </a:br>
            <a:r>
              <a:rPr lang="en-US" sz="4320"/>
              <a:t/>
            </a:r>
            <a:br>
              <a:rPr lang="en-US" sz="4320"/>
            </a:br>
            <a:r>
              <a:rPr lang="en-US" sz="4320"/>
              <a:t/>
            </a:r>
            <a:br>
              <a:rPr lang="en-US" sz="4320"/>
            </a:br>
            <a:r>
              <a:rPr lang="en-US" sz="3959">
                <a:solidFill>
                  <a:srgbClr val="000000"/>
                </a:solidFill>
              </a:rPr>
              <a:t>Here some examples:</a:t>
            </a:r>
            <a:br>
              <a:rPr lang="en-US" sz="3959">
                <a:solidFill>
                  <a:srgbClr val="000000"/>
                </a:solidFill>
              </a:rPr>
            </a:br>
            <a:endParaRPr sz="3959"/>
          </a:p>
        </p:txBody>
      </p:sp>
      <p:sp>
        <p:nvSpPr>
          <p:cNvPr id="196" name="Google Shape;196;p22"/>
          <p:cNvSpPr txBox="1">
            <a:spLocks noGrp="1"/>
          </p:cNvSpPr>
          <p:nvPr>
            <p:ph type="body" idx="2"/>
          </p:nvPr>
        </p:nvSpPr>
        <p:spPr>
          <a:xfrm>
            <a:off x="1193533" y="1706596"/>
            <a:ext cx="9148952" cy="3325091"/>
          </a:xfrm>
          <a:prstGeom prst="rect">
            <a:avLst/>
          </a:prstGeom>
          <a:noFill/>
          <a:ln>
            <a:noFill/>
          </a:ln>
        </p:spPr>
        <p:txBody>
          <a:bodyPr spcFirstLastPara="1" wrap="square" lIns="0" tIns="45700" rIns="0" bIns="45700" anchor="t" anchorCtr="0">
            <a:noAutofit/>
          </a:bodyPr>
          <a:lstStyle/>
          <a:p>
            <a:pPr marL="91440" lvl="0" indent="-125729" algn="l" rtl="0">
              <a:lnSpc>
                <a:spcPct val="170000"/>
              </a:lnSpc>
              <a:spcBef>
                <a:spcPts val="0"/>
              </a:spcBef>
              <a:spcAft>
                <a:spcPts val="0"/>
              </a:spcAft>
              <a:buSzPts val="1980"/>
              <a:buFont typeface="Noto Sans Symbols"/>
              <a:buChar char="▪"/>
            </a:pPr>
            <a:r>
              <a:rPr lang="en-US" sz="2200">
                <a:solidFill>
                  <a:srgbClr val="000000"/>
                </a:solidFill>
                <a:latin typeface="Calibri"/>
                <a:ea typeface="Calibri"/>
                <a:cs typeface="Calibri"/>
                <a:sym typeface="Calibri"/>
              </a:rPr>
              <a:t>Workers can raise concerns with their supervisors about problems they encounter on the job. </a:t>
            </a:r>
            <a:endParaRPr/>
          </a:p>
          <a:p>
            <a:pPr marL="91440" lvl="0" indent="-125729" algn="l" rtl="0">
              <a:lnSpc>
                <a:spcPct val="170000"/>
              </a:lnSpc>
              <a:spcBef>
                <a:spcPts val="0"/>
              </a:spcBef>
              <a:spcAft>
                <a:spcPts val="0"/>
              </a:spcAft>
              <a:buSzPts val="1980"/>
              <a:buFont typeface="Noto Sans Symbols"/>
              <a:buChar char="▪"/>
            </a:pPr>
            <a:r>
              <a:rPr lang="en-US" sz="2200">
                <a:solidFill>
                  <a:srgbClr val="000000"/>
                </a:solidFill>
                <a:latin typeface="Calibri"/>
                <a:ea typeface="Calibri"/>
                <a:cs typeface="Calibri"/>
                <a:sym typeface="Calibri"/>
              </a:rPr>
              <a:t>Supervisors foster a safe and supportive working environment to protect and promote worker health and safety. </a:t>
            </a:r>
            <a:endParaRPr/>
          </a:p>
          <a:p>
            <a:pPr marL="91440" lvl="0" indent="-125729" algn="l" rtl="0">
              <a:lnSpc>
                <a:spcPct val="170000"/>
              </a:lnSpc>
              <a:spcBef>
                <a:spcPts val="0"/>
              </a:spcBef>
              <a:spcAft>
                <a:spcPts val="0"/>
              </a:spcAft>
              <a:buSzPts val="1980"/>
              <a:buFont typeface="Noto Sans Symbols"/>
              <a:buChar char="▪"/>
            </a:pPr>
            <a:r>
              <a:rPr lang="en-US" sz="2200">
                <a:solidFill>
                  <a:srgbClr val="000000"/>
                </a:solidFill>
                <a:latin typeface="Calibri"/>
                <a:ea typeface="Calibri"/>
                <a:cs typeface="Calibri"/>
                <a:sym typeface="Calibri"/>
              </a:rPr>
              <a:t>Diversity is valued. </a:t>
            </a:r>
            <a:endParaRPr/>
          </a:p>
          <a:p>
            <a:pPr marL="91440" lvl="0" indent="-125729" algn="l" rtl="0">
              <a:lnSpc>
                <a:spcPct val="170000"/>
              </a:lnSpc>
              <a:spcBef>
                <a:spcPts val="0"/>
              </a:spcBef>
              <a:spcAft>
                <a:spcPts val="0"/>
              </a:spcAft>
              <a:buSzPts val="1980"/>
              <a:buFont typeface="Noto Sans Symbols"/>
              <a:buChar char="▪"/>
            </a:pPr>
            <a:r>
              <a:rPr lang="en-US" sz="2200">
                <a:solidFill>
                  <a:srgbClr val="000000"/>
                </a:solidFill>
                <a:latin typeface="Calibri"/>
                <a:ea typeface="Calibri"/>
                <a:cs typeface="Calibri"/>
                <a:sym typeface="Calibri"/>
              </a:rPr>
              <a:t>Workers help and support one another.</a:t>
            </a:r>
            <a:endParaRPr/>
          </a:p>
          <a:p>
            <a:pPr marL="91440" lvl="0" indent="-125729" algn="l" rtl="0">
              <a:lnSpc>
                <a:spcPct val="170000"/>
              </a:lnSpc>
              <a:spcBef>
                <a:spcPts val="0"/>
              </a:spcBef>
              <a:spcAft>
                <a:spcPts val="0"/>
              </a:spcAft>
              <a:buSzPts val="1980"/>
              <a:buFont typeface="Noto Sans Symbols"/>
              <a:buChar char="▪"/>
            </a:pPr>
            <a:r>
              <a:rPr lang="en-US" sz="2200">
                <a:solidFill>
                  <a:srgbClr val="000000"/>
                </a:solidFill>
                <a:latin typeface="Calibri"/>
                <a:ea typeface="Calibri"/>
                <a:cs typeface="Calibri"/>
                <a:sym typeface="Calibri"/>
              </a:rPr>
              <a:t>Employers, supervisors, and workers all care about each other’s safety and well-being. </a:t>
            </a:r>
            <a:endParaRPr/>
          </a:p>
          <a:p>
            <a:pPr marL="91440" lvl="0" indent="-91440" algn="l" rtl="0">
              <a:lnSpc>
                <a:spcPct val="170000"/>
              </a:lnSpc>
              <a:spcBef>
                <a:spcPts val="0"/>
              </a:spcBef>
              <a:spcAft>
                <a:spcPts val="0"/>
              </a:spcAft>
              <a:buSzPts val="1000"/>
              <a:buFont typeface="Arial"/>
              <a:buChar char="•"/>
            </a:pPr>
            <a:r>
              <a:rPr lang="en-US" sz="2200">
                <a:solidFill>
                  <a:srgbClr val="000000"/>
                </a:solidFill>
                <a:latin typeface="Calibri"/>
                <a:ea typeface="Calibri"/>
                <a:cs typeface="Calibri"/>
                <a:sym typeface="Calibri"/>
              </a:rPr>
              <a:t>People feel respected. </a:t>
            </a:r>
            <a:endParaRPr/>
          </a:p>
        </p:txBody>
      </p:sp>
      <p:pic>
        <p:nvPicPr>
          <p:cNvPr id="197" name="Google Shape;197;p22"/>
          <p:cNvPicPr preferRelativeResize="0"/>
          <p:nvPr/>
        </p:nvPicPr>
        <p:blipFill rotWithShape="1">
          <a:blip r:embed="rId3">
            <a:alphaModFix/>
          </a:blip>
          <a:srcRect/>
          <a:stretch/>
        </p:blipFill>
        <p:spPr>
          <a:xfrm>
            <a:off x="0" y="6482654"/>
            <a:ext cx="12192000" cy="1325880"/>
          </a:xfrm>
          <a:prstGeom prst="rect">
            <a:avLst/>
          </a:prstGeom>
          <a:noFill/>
          <a:ln>
            <a:noFill/>
          </a:ln>
        </p:spPr>
      </p:pic>
      <p:pic>
        <p:nvPicPr>
          <p:cNvPr id="198" name="Google Shape;198;p22" descr="A close up of a sign&#10;&#10;Description automatically generated"/>
          <p:cNvPicPr preferRelativeResize="0"/>
          <p:nvPr/>
        </p:nvPicPr>
        <p:blipFill rotWithShape="1">
          <a:blip r:embed="rId4">
            <a:alphaModFix/>
          </a:blip>
          <a:srcRect/>
          <a:stretch/>
        </p:blipFill>
        <p:spPr>
          <a:xfrm>
            <a:off x="9900632" y="525651"/>
            <a:ext cx="1631750" cy="16317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pic>
        <p:nvPicPr>
          <p:cNvPr id="203" name="Google Shape;203;p23" descr="A bowl of food on a table&#10;&#10;Description automatically generated"/>
          <p:cNvPicPr preferRelativeResize="0"/>
          <p:nvPr/>
        </p:nvPicPr>
        <p:blipFill rotWithShape="1">
          <a:blip r:embed="rId3">
            <a:alphaModFix/>
          </a:blip>
          <a:srcRect/>
          <a:stretch/>
        </p:blipFill>
        <p:spPr>
          <a:xfrm>
            <a:off x="3490191" y="66005"/>
            <a:ext cx="4993681" cy="5998416"/>
          </a:xfrm>
          <a:prstGeom prst="rect">
            <a:avLst/>
          </a:prstGeom>
          <a:noFill/>
          <a:ln>
            <a:noFill/>
          </a:ln>
        </p:spPr>
      </p:pic>
      <p:pic>
        <p:nvPicPr>
          <p:cNvPr id="204" name="Google Shape;204;p23"/>
          <p:cNvPicPr preferRelativeResize="0"/>
          <p:nvPr/>
        </p:nvPicPr>
        <p:blipFill rotWithShape="1">
          <a:blip r:embed="rId4">
            <a:alphaModFix/>
          </a:blip>
          <a:srcRect/>
          <a:stretch/>
        </p:blipFill>
        <p:spPr>
          <a:xfrm>
            <a:off x="0" y="6482654"/>
            <a:ext cx="12192000" cy="132588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4"/>
          <p:cNvSpPr txBox="1">
            <a:spLocks noGrp="1"/>
          </p:cNvSpPr>
          <p:nvPr>
            <p:ph type="title" idx="4294967295"/>
          </p:nvPr>
        </p:nvSpPr>
        <p:spPr>
          <a:xfrm>
            <a:off x="742121" y="1667724"/>
            <a:ext cx="10707757" cy="4927600"/>
          </a:xfrm>
          <a:prstGeom prst="rect">
            <a:avLst/>
          </a:prstGeom>
          <a:noFill/>
          <a:ln>
            <a:noFill/>
          </a:ln>
        </p:spPr>
        <p:txBody>
          <a:bodyPr spcFirstLastPara="1" wrap="square" lIns="91425" tIns="45700" rIns="91425" bIns="45700" anchor="ctr" anchorCtr="0">
            <a:noAutofit/>
          </a:bodyPr>
          <a:lstStyle/>
          <a:p>
            <a:pPr marL="0" lvl="0" indent="0" algn="ctr" rtl="0">
              <a:lnSpc>
                <a:spcPct val="85000"/>
              </a:lnSpc>
              <a:spcBef>
                <a:spcPts val="0"/>
              </a:spcBef>
              <a:spcAft>
                <a:spcPts val="0"/>
              </a:spcAft>
              <a:buClr>
                <a:srgbClr val="3F3F3F"/>
              </a:buClr>
              <a:buSzPts val="4000"/>
              <a:buFont typeface="Calibri"/>
              <a:buNone/>
            </a:pPr>
            <a:r>
              <a:rPr lang="en-US" sz="4000" i="1"/>
              <a:t>Q: What does respect mean to you? </a:t>
            </a:r>
            <a:br>
              <a:rPr lang="en-US" sz="4000" i="1"/>
            </a:br>
            <a:r>
              <a:rPr lang="en-US"/>
              <a:t> </a:t>
            </a:r>
            <a:br>
              <a:rPr lang="en-US"/>
            </a:br>
            <a:endParaRPr sz="5400"/>
          </a:p>
        </p:txBody>
      </p:sp>
      <p:pic>
        <p:nvPicPr>
          <p:cNvPr id="210" name="Google Shape;210;p24"/>
          <p:cNvPicPr preferRelativeResize="0"/>
          <p:nvPr/>
        </p:nvPicPr>
        <p:blipFill rotWithShape="1">
          <a:blip r:embed="rId3">
            <a:alphaModFix/>
          </a:blip>
          <a:srcRect/>
          <a:stretch/>
        </p:blipFill>
        <p:spPr>
          <a:xfrm>
            <a:off x="0" y="6482654"/>
            <a:ext cx="12192000" cy="132588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4"/>
        <p:cNvGrpSpPr/>
        <p:nvPr/>
      </p:nvGrpSpPr>
      <p:grpSpPr>
        <a:xfrm>
          <a:off x="0" y="0"/>
          <a:ext cx="0" cy="0"/>
          <a:chOff x="0" y="0"/>
          <a:chExt cx="0" cy="0"/>
        </a:xfrm>
      </p:grpSpPr>
      <p:sp>
        <p:nvSpPr>
          <p:cNvPr id="215" name="Google Shape;215;p25"/>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5"/>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17" name="Google Shape;217;p25"/>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sp>
        <p:nvSpPr>
          <p:cNvPr id="218" name="Google Shape;218;p25"/>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9" name="Google Shape;219;p25"/>
          <p:cNvSpPr txBox="1">
            <a:spLocks noGrp="1"/>
          </p:cNvSpPr>
          <p:nvPr>
            <p:ph type="title"/>
          </p:nvPr>
        </p:nvSpPr>
        <p:spPr>
          <a:xfrm>
            <a:off x="965201" y="643467"/>
            <a:ext cx="6255026" cy="5054008"/>
          </a:xfrm>
          <a:prstGeom prst="rect">
            <a:avLst/>
          </a:prstGeom>
          <a:noFill/>
          <a:ln>
            <a:noFill/>
          </a:ln>
        </p:spPr>
        <p:txBody>
          <a:bodyPr spcFirstLastPara="1" wrap="square" lIns="91425" tIns="45700" rIns="91425" bIns="45700" anchor="ctr" anchorCtr="0">
            <a:noAutofit/>
          </a:bodyPr>
          <a:lstStyle/>
          <a:p>
            <a:pPr marL="0" lvl="0" indent="0" algn="r" rtl="0">
              <a:lnSpc>
                <a:spcPct val="85000"/>
              </a:lnSpc>
              <a:spcBef>
                <a:spcPts val="0"/>
              </a:spcBef>
              <a:spcAft>
                <a:spcPts val="0"/>
              </a:spcAft>
              <a:buClr>
                <a:srgbClr val="262626"/>
              </a:buClr>
              <a:buSzPts val="4000"/>
              <a:buFont typeface="Calibri"/>
              <a:buNone/>
            </a:pPr>
            <a:r>
              <a:rPr lang="en-US" sz="4000">
                <a:solidFill>
                  <a:srgbClr val="262626"/>
                </a:solidFill>
              </a:rPr>
              <a:t>A feeling of regard and consideration for someone or something; to be thoughtful toward another so as not to offend or to wrong. </a:t>
            </a:r>
            <a:endParaRPr/>
          </a:p>
        </p:txBody>
      </p:sp>
      <p:sp>
        <p:nvSpPr>
          <p:cNvPr id="220" name="Google Shape;220;p25"/>
          <p:cNvSpPr txBox="1">
            <a:spLocks noGrp="1"/>
          </p:cNvSpPr>
          <p:nvPr>
            <p:ph type="body" idx="2"/>
          </p:nvPr>
        </p:nvSpPr>
        <p:spPr>
          <a:xfrm>
            <a:off x="7870995" y="643467"/>
            <a:ext cx="3341488" cy="505400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n-US" sz="4400" cap="none">
                <a:solidFill>
                  <a:schemeClr val="dk2"/>
                </a:solidFill>
                <a:latin typeface="Calibri"/>
                <a:ea typeface="Calibri"/>
                <a:cs typeface="Calibri"/>
                <a:sym typeface="Calibri"/>
              </a:rPr>
              <a:t>RESPECT</a:t>
            </a:r>
            <a:endParaRPr/>
          </a:p>
        </p:txBody>
      </p:sp>
      <p:cxnSp>
        <p:nvCxnSpPr>
          <p:cNvPr id="221" name="Google Shape;221;p25"/>
          <p:cNvCxnSpPr/>
          <p:nvPr/>
        </p:nvCxnSpPr>
        <p:spPr>
          <a:xfrm>
            <a:off x="7534656" y="1391367"/>
            <a:ext cx="0" cy="3558208"/>
          </a:xfrm>
          <a:prstGeom prst="straightConnector1">
            <a:avLst/>
          </a:prstGeom>
          <a:noFill/>
          <a:ln w="12700" cap="flat" cmpd="sng">
            <a:solidFill>
              <a:schemeClr val="dk2"/>
            </a:solidFill>
            <a:prstDash val="solid"/>
            <a:round/>
            <a:headEnd type="none" w="sm" len="sm"/>
            <a:tailEnd type="none" w="sm" len="sm"/>
          </a:ln>
        </p:spPr>
      </p:cxnSp>
      <p:sp>
        <p:nvSpPr>
          <p:cNvPr id="222" name="Google Shape;222;p25"/>
          <p:cNvSpPr/>
          <p:nvPr/>
        </p:nvSpPr>
        <p:spPr>
          <a:xfrm>
            <a:off x="15" y="6340942"/>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5"/>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4" name="Google Shape;224;p25"/>
          <p:cNvPicPr preferRelativeResize="0"/>
          <p:nvPr/>
        </p:nvPicPr>
        <p:blipFill rotWithShape="1">
          <a:blip r:embed="rId3">
            <a:alphaModFix/>
          </a:blip>
          <a:srcRect/>
          <a:stretch/>
        </p:blipFill>
        <p:spPr>
          <a:xfrm>
            <a:off x="0" y="6482654"/>
            <a:ext cx="12192000" cy="132588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6"/>
          <p:cNvSpPr txBox="1">
            <a:spLocks noGrp="1"/>
          </p:cNvSpPr>
          <p:nvPr>
            <p:ph type="title" idx="4294967295"/>
          </p:nvPr>
        </p:nvSpPr>
        <p:spPr>
          <a:xfrm>
            <a:off x="663884" y="1054827"/>
            <a:ext cx="10707757" cy="4927600"/>
          </a:xfrm>
          <a:prstGeom prst="rect">
            <a:avLst/>
          </a:prstGeom>
          <a:noFill/>
          <a:ln>
            <a:noFill/>
          </a:ln>
        </p:spPr>
        <p:txBody>
          <a:bodyPr spcFirstLastPara="1" wrap="square" lIns="91425" tIns="45700" rIns="91425" bIns="45700" anchor="ctr" anchorCtr="0">
            <a:noAutofit/>
          </a:bodyPr>
          <a:lstStyle/>
          <a:p>
            <a:pPr marL="0" lvl="0" indent="0" algn="ctr" rtl="0">
              <a:lnSpc>
                <a:spcPct val="85000"/>
              </a:lnSpc>
              <a:spcBef>
                <a:spcPts val="0"/>
              </a:spcBef>
              <a:spcAft>
                <a:spcPts val="0"/>
              </a:spcAft>
              <a:buClr>
                <a:srgbClr val="3F3F3F"/>
              </a:buClr>
              <a:buSzPts val="4000"/>
              <a:buFont typeface="Calibri"/>
              <a:buNone/>
            </a:pPr>
            <a:r>
              <a:rPr lang="en-US" sz="4000" i="1"/>
              <a:t>Q: What are common acts of disrespect in the workplace that impact the organizational </a:t>
            </a:r>
            <a:br>
              <a:rPr lang="en-US" sz="4000" i="1"/>
            </a:br>
            <a:r>
              <a:rPr lang="en-US" sz="4000" i="1"/>
              <a:t>           climate? </a:t>
            </a:r>
            <a:br>
              <a:rPr lang="en-US" sz="4000" i="1"/>
            </a:br>
            <a:r>
              <a:rPr lang="en-US"/>
              <a:t> </a:t>
            </a:r>
            <a:br>
              <a:rPr lang="en-US"/>
            </a:br>
            <a:endParaRPr sz="5400"/>
          </a:p>
        </p:txBody>
      </p:sp>
      <p:pic>
        <p:nvPicPr>
          <p:cNvPr id="230" name="Google Shape;230;p26"/>
          <p:cNvPicPr preferRelativeResize="0"/>
          <p:nvPr/>
        </p:nvPicPr>
        <p:blipFill rotWithShape="1">
          <a:blip r:embed="rId3">
            <a:alphaModFix/>
          </a:blip>
          <a:srcRect/>
          <a:stretch/>
        </p:blipFill>
        <p:spPr>
          <a:xfrm>
            <a:off x="0" y="6482654"/>
            <a:ext cx="12192000" cy="132588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7"/>
          <p:cNvSpPr txBox="1">
            <a:spLocks noGrp="1"/>
          </p:cNvSpPr>
          <p:nvPr>
            <p:ph type="title"/>
          </p:nvPr>
        </p:nvSpPr>
        <p:spPr>
          <a:xfrm>
            <a:off x="1102092" y="1505279"/>
            <a:ext cx="10058400" cy="68091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320"/>
              <a:buFont typeface="Calibri"/>
              <a:buNone/>
            </a:pPr>
            <a:r>
              <a:rPr lang="en-US" sz="4320"/>
              <a:t/>
            </a:r>
            <a:br>
              <a:rPr lang="en-US" sz="4320"/>
            </a:br>
            <a:r>
              <a:rPr lang="en-US" sz="4320"/>
              <a:t/>
            </a:r>
            <a:br>
              <a:rPr lang="en-US" sz="4320"/>
            </a:br>
            <a:r>
              <a:rPr lang="en-US" sz="4320"/>
              <a:t/>
            </a:r>
            <a:br>
              <a:rPr lang="en-US" sz="4320"/>
            </a:br>
            <a:r>
              <a:rPr lang="en-US" sz="4320"/>
              <a:t/>
            </a:r>
            <a:br>
              <a:rPr lang="en-US" sz="4320"/>
            </a:br>
            <a:r>
              <a:rPr lang="en-US" sz="4320"/>
              <a:t/>
            </a:r>
            <a:br>
              <a:rPr lang="en-US" sz="4320"/>
            </a:br>
            <a:r>
              <a:rPr lang="en-US" sz="4320"/>
              <a:t/>
            </a:r>
            <a:br>
              <a:rPr lang="en-US" sz="4320"/>
            </a:br>
            <a:r>
              <a:rPr lang="en-US" sz="4320"/>
              <a:t/>
            </a:r>
            <a:br>
              <a:rPr lang="en-US" sz="4320"/>
            </a:br>
            <a:r>
              <a:rPr lang="en-US" sz="4320"/>
              <a:t/>
            </a:r>
            <a:br>
              <a:rPr lang="en-US" sz="4320"/>
            </a:br>
            <a:r>
              <a:rPr lang="en-US" sz="4320"/>
              <a:t/>
            </a:r>
            <a:br>
              <a:rPr lang="en-US" sz="4320"/>
            </a:br>
            <a:r>
              <a:rPr lang="en-US" sz="4320"/>
              <a:t/>
            </a:r>
            <a:br>
              <a:rPr lang="en-US" sz="4320"/>
            </a:br>
            <a:r>
              <a:rPr lang="en-US" sz="4320"/>
              <a:t/>
            </a:r>
            <a:br>
              <a:rPr lang="en-US" sz="4320"/>
            </a:br>
            <a:r>
              <a:rPr lang="en-US" sz="4320"/>
              <a:t/>
            </a:r>
            <a:br>
              <a:rPr lang="en-US" sz="4320"/>
            </a:br>
            <a:r>
              <a:rPr lang="en-US" sz="3959">
                <a:solidFill>
                  <a:srgbClr val="000000"/>
                </a:solidFill>
              </a:rPr>
              <a:t>Here some examples:</a:t>
            </a:r>
            <a:br>
              <a:rPr lang="en-US" sz="3959">
                <a:solidFill>
                  <a:srgbClr val="000000"/>
                </a:solidFill>
              </a:rPr>
            </a:br>
            <a:endParaRPr sz="3959"/>
          </a:p>
        </p:txBody>
      </p:sp>
      <p:sp>
        <p:nvSpPr>
          <p:cNvPr id="236" name="Google Shape;236;p27"/>
          <p:cNvSpPr txBox="1">
            <a:spLocks noGrp="1"/>
          </p:cNvSpPr>
          <p:nvPr>
            <p:ph type="body" idx="2"/>
          </p:nvPr>
        </p:nvSpPr>
        <p:spPr>
          <a:xfrm>
            <a:off x="1184655" y="1845734"/>
            <a:ext cx="9148952" cy="4023360"/>
          </a:xfrm>
          <a:prstGeom prst="rect">
            <a:avLst/>
          </a:prstGeom>
          <a:noFill/>
          <a:ln>
            <a:noFill/>
          </a:ln>
        </p:spPr>
        <p:txBody>
          <a:bodyPr spcFirstLastPara="1" wrap="square" lIns="0" tIns="45700" rIns="0" bIns="45700" anchor="t" anchorCtr="0">
            <a:noAutofit/>
          </a:bodyPr>
          <a:lstStyle/>
          <a:p>
            <a:pPr marL="91440" lvl="0" indent="-125729" algn="l" rtl="0">
              <a:lnSpc>
                <a:spcPct val="170000"/>
              </a:lnSpc>
              <a:spcBef>
                <a:spcPts val="0"/>
              </a:spcBef>
              <a:spcAft>
                <a:spcPts val="0"/>
              </a:spcAft>
              <a:buSzPts val="1980"/>
              <a:buFont typeface="Noto Sans Symbols"/>
              <a:buChar char="▪"/>
            </a:pPr>
            <a:r>
              <a:rPr lang="en-US" sz="2200">
                <a:solidFill>
                  <a:srgbClr val="000000"/>
                </a:solidFill>
                <a:latin typeface="Calibri"/>
                <a:ea typeface="Calibri"/>
                <a:cs typeface="Calibri"/>
                <a:sym typeface="Calibri"/>
              </a:rPr>
              <a:t>Outbursts of rage /anger/temper tantrums</a:t>
            </a:r>
            <a:endParaRPr/>
          </a:p>
          <a:p>
            <a:pPr marL="91440" lvl="0" indent="-125729" algn="l" rtl="0">
              <a:lnSpc>
                <a:spcPct val="170000"/>
              </a:lnSpc>
              <a:spcBef>
                <a:spcPts val="0"/>
              </a:spcBef>
              <a:spcAft>
                <a:spcPts val="0"/>
              </a:spcAft>
              <a:buSzPts val="1980"/>
              <a:buFont typeface="Noto Sans Symbols"/>
              <a:buChar char="▪"/>
            </a:pPr>
            <a:r>
              <a:rPr lang="en-US" sz="2200">
                <a:solidFill>
                  <a:srgbClr val="000000"/>
                </a:solidFill>
                <a:latin typeface="Calibri"/>
                <a:ea typeface="Calibri"/>
                <a:cs typeface="Calibri"/>
                <a:sym typeface="Calibri"/>
              </a:rPr>
              <a:t>indirect or direct threats</a:t>
            </a:r>
            <a:endParaRPr/>
          </a:p>
          <a:p>
            <a:pPr marL="91440" lvl="0" indent="-125729" algn="l" rtl="0">
              <a:lnSpc>
                <a:spcPct val="170000"/>
              </a:lnSpc>
              <a:spcBef>
                <a:spcPts val="0"/>
              </a:spcBef>
              <a:spcAft>
                <a:spcPts val="0"/>
              </a:spcAft>
              <a:buSzPts val="1980"/>
              <a:buFont typeface="Noto Sans Symbols"/>
              <a:buChar char="▪"/>
            </a:pPr>
            <a:r>
              <a:rPr lang="en-US" sz="2200">
                <a:solidFill>
                  <a:srgbClr val="000000"/>
                </a:solidFill>
                <a:latin typeface="Calibri"/>
                <a:ea typeface="Calibri"/>
                <a:cs typeface="Calibri"/>
                <a:sym typeface="Calibri"/>
              </a:rPr>
              <a:t>Physical violence</a:t>
            </a:r>
            <a:endParaRPr/>
          </a:p>
          <a:p>
            <a:pPr marL="91440" lvl="0" indent="-125729" algn="l" rtl="0">
              <a:lnSpc>
                <a:spcPct val="170000"/>
              </a:lnSpc>
              <a:spcBef>
                <a:spcPts val="0"/>
              </a:spcBef>
              <a:spcAft>
                <a:spcPts val="0"/>
              </a:spcAft>
              <a:buSzPts val="1980"/>
              <a:buFont typeface="Noto Sans Symbols"/>
              <a:buChar char="▪"/>
            </a:pPr>
            <a:r>
              <a:rPr lang="en-US" sz="2200">
                <a:solidFill>
                  <a:srgbClr val="000000"/>
                </a:solidFill>
                <a:latin typeface="Calibri"/>
                <a:ea typeface="Calibri"/>
                <a:cs typeface="Calibri"/>
                <a:sym typeface="Calibri"/>
              </a:rPr>
              <a:t>Discrimination/ harassment</a:t>
            </a:r>
            <a:endParaRPr/>
          </a:p>
          <a:p>
            <a:pPr marL="91440" lvl="0" indent="-125729" algn="l" rtl="0">
              <a:lnSpc>
                <a:spcPct val="170000"/>
              </a:lnSpc>
              <a:spcBef>
                <a:spcPts val="0"/>
              </a:spcBef>
              <a:spcAft>
                <a:spcPts val="0"/>
              </a:spcAft>
              <a:buSzPts val="1980"/>
              <a:buFont typeface="Noto Sans Symbols"/>
              <a:buChar char="▪"/>
            </a:pPr>
            <a:r>
              <a:rPr lang="en-US" sz="2200">
                <a:solidFill>
                  <a:srgbClr val="000000"/>
                </a:solidFill>
                <a:latin typeface="Calibri"/>
                <a:ea typeface="Calibri"/>
                <a:cs typeface="Calibri"/>
                <a:sym typeface="Calibri"/>
              </a:rPr>
              <a:t>Mis-use of power: pretense that there’s no power differential or misuse abusive use of power</a:t>
            </a:r>
            <a:endParaRPr/>
          </a:p>
        </p:txBody>
      </p:sp>
      <p:pic>
        <p:nvPicPr>
          <p:cNvPr id="237" name="Google Shape;237;p27"/>
          <p:cNvPicPr preferRelativeResize="0"/>
          <p:nvPr/>
        </p:nvPicPr>
        <p:blipFill rotWithShape="1">
          <a:blip r:embed="rId3">
            <a:alphaModFix/>
          </a:blip>
          <a:srcRect/>
          <a:stretch/>
        </p:blipFill>
        <p:spPr>
          <a:xfrm>
            <a:off x="0" y="6482654"/>
            <a:ext cx="12192000" cy="1325880"/>
          </a:xfrm>
          <a:prstGeom prst="rect">
            <a:avLst/>
          </a:prstGeom>
          <a:noFill/>
          <a:ln>
            <a:noFill/>
          </a:ln>
        </p:spPr>
      </p:pic>
      <p:pic>
        <p:nvPicPr>
          <p:cNvPr id="238" name="Google Shape;238;p27" descr="A close up of a sign&#10;&#10;Description automatically generated"/>
          <p:cNvPicPr preferRelativeResize="0"/>
          <p:nvPr/>
        </p:nvPicPr>
        <p:blipFill rotWithShape="1">
          <a:blip r:embed="rId4">
            <a:alphaModFix/>
          </a:blip>
          <a:srcRect/>
          <a:stretch/>
        </p:blipFill>
        <p:spPr>
          <a:xfrm>
            <a:off x="9379208" y="444064"/>
            <a:ext cx="1794925" cy="17949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8"/>
          <p:cNvSpPr txBox="1">
            <a:spLocks noGrp="1"/>
          </p:cNvSpPr>
          <p:nvPr>
            <p:ph type="title"/>
          </p:nvPr>
        </p:nvSpPr>
        <p:spPr>
          <a:xfrm>
            <a:off x="1102092" y="1505279"/>
            <a:ext cx="10058400" cy="68091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320"/>
              <a:buFont typeface="Calibri"/>
              <a:buNone/>
            </a:pPr>
            <a:r>
              <a:rPr lang="en-US" sz="4320"/>
              <a:t/>
            </a:r>
            <a:br>
              <a:rPr lang="en-US" sz="4320"/>
            </a:br>
            <a:r>
              <a:rPr lang="en-US" sz="4320"/>
              <a:t/>
            </a:r>
            <a:br>
              <a:rPr lang="en-US" sz="4320"/>
            </a:br>
            <a:r>
              <a:rPr lang="en-US" sz="4320"/>
              <a:t/>
            </a:r>
            <a:br>
              <a:rPr lang="en-US" sz="4320"/>
            </a:br>
            <a:r>
              <a:rPr lang="en-US" sz="4320"/>
              <a:t/>
            </a:r>
            <a:br>
              <a:rPr lang="en-US" sz="4320"/>
            </a:br>
            <a:r>
              <a:rPr lang="en-US" sz="4320"/>
              <a:t/>
            </a:r>
            <a:br>
              <a:rPr lang="en-US" sz="4320"/>
            </a:br>
            <a:r>
              <a:rPr lang="en-US" sz="4320"/>
              <a:t/>
            </a:r>
            <a:br>
              <a:rPr lang="en-US" sz="4320"/>
            </a:br>
            <a:r>
              <a:rPr lang="en-US" sz="4320"/>
              <a:t/>
            </a:r>
            <a:br>
              <a:rPr lang="en-US" sz="4320"/>
            </a:br>
            <a:r>
              <a:rPr lang="en-US" sz="4320"/>
              <a:t/>
            </a:r>
            <a:br>
              <a:rPr lang="en-US" sz="4320"/>
            </a:br>
            <a:r>
              <a:rPr lang="en-US" sz="4320"/>
              <a:t/>
            </a:r>
            <a:br>
              <a:rPr lang="en-US" sz="4320"/>
            </a:br>
            <a:r>
              <a:rPr lang="en-US" sz="4320"/>
              <a:t/>
            </a:r>
            <a:br>
              <a:rPr lang="en-US" sz="4320"/>
            </a:br>
            <a:r>
              <a:rPr lang="en-US" sz="4320"/>
              <a:t/>
            </a:r>
            <a:br>
              <a:rPr lang="en-US" sz="4320"/>
            </a:br>
            <a:r>
              <a:rPr lang="en-US" sz="4320"/>
              <a:t/>
            </a:r>
            <a:br>
              <a:rPr lang="en-US" sz="4320"/>
            </a:br>
            <a:r>
              <a:rPr lang="en-US" sz="3959">
                <a:solidFill>
                  <a:srgbClr val="000000"/>
                </a:solidFill>
              </a:rPr>
              <a:t>Here some examples:</a:t>
            </a:r>
            <a:br>
              <a:rPr lang="en-US" sz="3959">
                <a:solidFill>
                  <a:srgbClr val="000000"/>
                </a:solidFill>
              </a:rPr>
            </a:br>
            <a:endParaRPr sz="3959"/>
          </a:p>
        </p:txBody>
      </p:sp>
      <p:sp>
        <p:nvSpPr>
          <p:cNvPr id="244" name="Google Shape;244;p28"/>
          <p:cNvSpPr txBox="1">
            <a:spLocks noGrp="1"/>
          </p:cNvSpPr>
          <p:nvPr>
            <p:ph type="body" idx="2"/>
          </p:nvPr>
        </p:nvSpPr>
        <p:spPr>
          <a:xfrm>
            <a:off x="1193533" y="1788916"/>
            <a:ext cx="9148952" cy="3657600"/>
          </a:xfrm>
          <a:prstGeom prst="rect">
            <a:avLst/>
          </a:prstGeom>
          <a:noFill/>
          <a:ln>
            <a:noFill/>
          </a:ln>
        </p:spPr>
        <p:txBody>
          <a:bodyPr spcFirstLastPara="1" wrap="square" lIns="0" tIns="45700" rIns="0" bIns="45700" anchor="t" anchorCtr="0">
            <a:noAutofit/>
          </a:bodyPr>
          <a:lstStyle/>
          <a:p>
            <a:pPr marL="91440" lvl="0" indent="-125729" algn="l" rtl="0">
              <a:lnSpc>
                <a:spcPct val="170000"/>
              </a:lnSpc>
              <a:spcBef>
                <a:spcPts val="0"/>
              </a:spcBef>
              <a:spcAft>
                <a:spcPts val="0"/>
              </a:spcAft>
              <a:buSzPts val="1980"/>
              <a:buFont typeface="Noto Sans Symbols"/>
              <a:buChar char="▪"/>
            </a:pPr>
            <a:r>
              <a:rPr lang="en-US" sz="2200">
                <a:solidFill>
                  <a:srgbClr val="000000"/>
                </a:solidFill>
                <a:latin typeface="Calibri"/>
                <a:ea typeface="Calibri"/>
                <a:cs typeface="Calibri"/>
                <a:sym typeface="Calibri"/>
              </a:rPr>
              <a:t>Disrespectful listening</a:t>
            </a:r>
            <a:endParaRPr/>
          </a:p>
          <a:p>
            <a:pPr marL="91440" lvl="0" indent="-125729" algn="l" rtl="0">
              <a:lnSpc>
                <a:spcPct val="170000"/>
              </a:lnSpc>
              <a:spcBef>
                <a:spcPts val="0"/>
              </a:spcBef>
              <a:spcAft>
                <a:spcPts val="0"/>
              </a:spcAft>
              <a:buSzPts val="1980"/>
              <a:buFont typeface="Noto Sans Symbols"/>
              <a:buChar char="▪"/>
            </a:pPr>
            <a:r>
              <a:rPr lang="en-US" sz="2200">
                <a:solidFill>
                  <a:srgbClr val="000000"/>
                </a:solidFill>
                <a:latin typeface="Calibri"/>
                <a:ea typeface="Calibri"/>
                <a:cs typeface="Calibri"/>
                <a:sym typeface="Calibri"/>
              </a:rPr>
              <a:t>Invasion of privacy/personal space</a:t>
            </a:r>
            <a:endParaRPr/>
          </a:p>
          <a:p>
            <a:pPr marL="91440" lvl="0" indent="-125729" algn="l" rtl="0">
              <a:lnSpc>
                <a:spcPct val="170000"/>
              </a:lnSpc>
              <a:spcBef>
                <a:spcPts val="0"/>
              </a:spcBef>
              <a:spcAft>
                <a:spcPts val="0"/>
              </a:spcAft>
              <a:buSzPts val="1980"/>
              <a:buFont typeface="Noto Sans Symbols"/>
              <a:buChar char="▪"/>
            </a:pPr>
            <a:r>
              <a:rPr lang="en-US" sz="2200">
                <a:solidFill>
                  <a:srgbClr val="000000"/>
                </a:solidFill>
                <a:latin typeface="Calibri"/>
                <a:ea typeface="Calibri"/>
                <a:cs typeface="Calibri"/>
                <a:sym typeface="Calibri"/>
              </a:rPr>
              <a:t>Fault finding /Complaining</a:t>
            </a:r>
            <a:endParaRPr/>
          </a:p>
          <a:p>
            <a:pPr marL="91440" lvl="0" indent="-125729" algn="l" rtl="0">
              <a:lnSpc>
                <a:spcPct val="170000"/>
              </a:lnSpc>
              <a:spcBef>
                <a:spcPts val="0"/>
              </a:spcBef>
              <a:spcAft>
                <a:spcPts val="0"/>
              </a:spcAft>
              <a:buSzPts val="1980"/>
              <a:buFont typeface="Noto Sans Symbols"/>
              <a:buChar char="▪"/>
            </a:pPr>
            <a:r>
              <a:rPr lang="en-US" sz="2200">
                <a:solidFill>
                  <a:srgbClr val="000000"/>
                </a:solidFill>
                <a:latin typeface="Calibri"/>
                <a:ea typeface="Calibri"/>
                <a:cs typeface="Calibri"/>
                <a:sym typeface="Calibri"/>
              </a:rPr>
              <a:t>Know it all/superior attitude</a:t>
            </a:r>
            <a:endParaRPr/>
          </a:p>
          <a:p>
            <a:pPr marL="91440" lvl="0" indent="-125729" algn="l" rtl="0">
              <a:lnSpc>
                <a:spcPct val="170000"/>
              </a:lnSpc>
              <a:spcBef>
                <a:spcPts val="0"/>
              </a:spcBef>
              <a:spcAft>
                <a:spcPts val="0"/>
              </a:spcAft>
              <a:buSzPts val="1980"/>
              <a:buFont typeface="Noto Sans Symbols"/>
              <a:buChar char="▪"/>
            </a:pPr>
            <a:r>
              <a:rPr lang="en-US" sz="2200">
                <a:solidFill>
                  <a:srgbClr val="000000"/>
                </a:solidFill>
                <a:latin typeface="Calibri"/>
                <a:ea typeface="Calibri"/>
                <a:cs typeface="Calibri"/>
                <a:sym typeface="Calibri"/>
              </a:rPr>
              <a:t>Passive aggressive – the twist added to the message to give it a bite</a:t>
            </a:r>
            <a:endParaRPr/>
          </a:p>
          <a:p>
            <a:pPr marL="91440" lvl="0" indent="-125729" algn="l" rtl="0">
              <a:lnSpc>
                <a:spcPct val="170000"/>
              </a:lnSpc>
              <a:spcBef>
                <a:spcPts val="0"/>
              </a:spcBef>
              <a:spcAft>
                <a:spcPts val="0"/>
              </a:spcAft>
              <a:buSzPts val="1980"/>
              <a:buFont typeface="Noto Sans Symbols"/>
              <a:buChar char="▪"/>
            </a:pPr>
            <a:r>
              <a:rPr lang="en-US" sz="2200">
                <a:solidFill>
                  <a:srgbClr val="000000"/>
                </a:solidFill>
                <a:latin typeface="Calibri"/>
                <a:ea typeface="Calibri"/>
                <a:cs typeface="Calibri"/>
                <a:sym typeface="Calibri"/>
              </a:rPr>
              <a:t>Misuse of power /position</a:t>
            </a:r>
            <a:endParaRPr/>
          </a:p>
          <a:p>
            <a:pPr marL="91440" lvl="0" indent="-125729" algn="l" rtl="0">
              <a:lnSpc>
                <a:spcPct val="170000"/>
              </a:lnSpc>
              <a:spcBef>
                <a:spcPts val="0"/>
              </a:spcBef>
              <a:spcAft>
                <a:spcPts val="0"/>
              </a:spcAft>
              <a:buSzPts val="1980"/>
              <a:buFont typeface="Noto Sans Symbols"/>
              <a:buChar char="▪"/>
            </a:pPr>
            <a:r>
              <a:rPr lang="en-US" sz="2200">
                <a:solidFill>
                  <a:srgbClr val="000000"/>
                </a:solidFill>
                <a:latin typeface="Calibri"/>
                <a:ea typeface="Calibri"/>
                <a:cs typeface="Calibri"/>
                <a:sym typeface="Calibri"/>
              </a:rPr>
              <a:t>Bullying behavior</a:t>
            </a:r>
            <a:endParaRPr/>
          </a:p>
        </p:txBody>
      </p:sp>
      <p:pic>
        <p:nvPicPr>
          <p:cNvPr id="245" name="Google Shape;245;p28"/>
          <p:cNvPicPr preferRelativeResize="0"/>
          <p:nvPr/>
        </p:nvPicPr>
        <p:blipFill rotWithShape="1">
          <a:blip r:embed="rId3">
            <a:alphaModFix/>
          </a:blip>
          <a:srcRect/>
          <a:stretch/>
        </p:blipFill>
        <p:spPr>
          <a:xfrm>
            <a:off x="0" y="6482654"/>
            <a:ext cx="12192000" cy="1325880"/>
          </a:xfrm>
          <a:prstGeom prst="rect">
            <a:avLst/>
          </a:prstGeom>
          <a:noFill/>
          <a:ln>
            <a:noFill/>
          </a:ln>
        </p:spPr>
      </p:pic>
      <p:pic>
        <p:nvPicPr>
          <p:cNvPr id="246" name="Google Shape;246;p28" descr="A close up of a sign&#10;&#10;Description automatically generated"/>
          <p:cNvPicPr preferRelativeResize="0"/>
          <p:nvPr/>
        </p:nvPicPr>
        <p:blipFill rotWithShape="1">
          <a:blip r:embed="rId4">
            <a:alphaModFix/>
          </a:blip>
          <a:srcRect/>
          <a:stretch/>
        </p:blipFill>
        <p:spPr>
          <a:xfrm>
            <a:off x="9379208" y="444064"/>
            <a:ext cx="1794925" cy="17949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0"/>
        <p:cNvGrpSpPr/>
        <p:nvPr/>
      </p:nvGrpSpPr>
      <p:grpSpPr>
        <a:xfrm>
          <a:off x="0" y="0"/>
          <a:ext cx="0" cy="0"/>
          <a:chOff x="0" y="0"/>
          <a:chExt cx="0" cy="0"/>
        </a:xfrm>
      </p:grpSpPr>
      <p:sp>
        <p:nvSpPr>
          <p:cNvPr id="251" name="Google Shape;251;p29"/>
          <p:cNvSpPr/>
          <p:nvPr/>
        </p:nvSpPr>
        <p:spPr>
          <a:xfrm>
            <a:off x="0" y="0"/>
            <a:ext cx="12192000" cy="633431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2" name="Google Shape;252;p29"/>
          <p:cNvSpPr txBox="1">
            <a:spLocks noGrp="1"/>
          </p:cNvSpPr>
          <p:nvPr>
            <p:ph type="title"/>
          </p:nvPr>
        </p:nvSpPr>
        <p:spPr>
          <a:xfrm>
            <a:off x="8177212" y="634946"/>
            <a:ext cx="3372529" cy="5055904"/>
          </a:xfrm>
          <a:prstGeom prst="rect">
            <a:avLst/>
          </a:prstGeom>
          <a:noFill/>
          <a:ln>
            <a:noFill/>
          </a:ln>
        </p:spPr>
        <p:txBody>
          <a:bodyPr spcFirstLastPara="1" wrap="square" lIns="91425" tIns="45700" rIns="91425" bIns="45700" anchor="ctr" anchorCtr="0">
            <a:noAutofit/>
          </a:bodyPr>
          <a:lstStyle/>
          <a:p>
            <a:pPr marL="0" lvl="0" indent="0" algn="l" rtl="0">
              <a:lnSpc>
                <a:spcPct val="85000"/>
              </a:lnSpc>
              <a:spcBef>
                <a:spcPts val="0"/>
              </a:spcBef>
              <a:spcAft>
                <a:spcPts val="0"/>
              </a:spcAft>
              <a:buClr>
                <a:srgbClr val="3F3F3F"/>
              </a:buClr>
              <a:buSzPts val="4000"/>
              <a:buFont typeface="Calibri"/>
              <a:buNone/>
            </a:pPr>
            <a:r>
              <a:rPr lang="en-US" sz="4000"/>
              <a:t>To support a respectful work environment </a:t>
            </a:r>
            <a:br>
              <a:rPr lang="en-US" sz="4000"/>
            </a:br>
            <a:endParaRPr sz="4000"/>
          </a:p>
        </p:txBody>
      </p:sp>
      <p:cxnSp>
        <p:nvCxnSpPr>
          <p:cNvPr id="253" name="Google Shape;253;p29"/>
          <p:cNvCxnSpPr/>
          <p:nvPr/>
        </p:nvCxnSpPr>
        <p:spPr>
          <a:xfrm>
            <a:off x="7856978" y="1791298"/>
            <a:ext cx="0" cy="2743200"/>
          </a:xfrm>
          <a:prstGeom prst="straightConnector1">
            <a:avLst/>
          </a:prstGeom>
          <a:noFill/>
          <a:ln w="9525" cap="flat" cmpd="sng">
            <a:solidFill>
              <a:srgbClr val="7F7F7F"/>
            </a:solidFill>
            <a:prstDash val="solid"/>
            <a:round/>
            <a:headEnd type="none" w="sm" len="sm"/>
            <a:tailEnd type="none" w="sm" len="sm"/>
          </a:ln>
        </p:spPr>
      </p:cxnSp>
      <p:sp>
        <p:nvSpPr>
          <p:cNvPr id="254" name="Google Shape;254;p29"/>
          <p:cNvSpPr/>
          <p:nvPr/>
        </p:nvSpPr>
        <p:spPr>
          <a:xfrm>
            <a:off x="15" y="6334316"/>
            <a:ext cx="12191985" cy="6648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9"/>
          <p:cNvSpPr/>
          <p:nvPr/>
        </p:nvSpPr>
        <p:spPr>
          <a:xfrm>
            <a:off x="1" y="6400800"/>
            <a:ext cx="121920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6" name="Google Shape;256;p29"/>
          <p:cNvGrpSpPr/>
          <p:nvPr/>
        </p:nvGrpSpPr>
        <p:grpSpPr>
          <a:xfrm>
            <a:off x="633413" y="1460619"/>
            <a:ext cx="6910387" cy="3409711"/>
            <a:chOff x="0" y="820856"/>
            <a:chExt cx="6910387" cy="3409711"/>
          </a:xfrm>
        </p:grpSpPr>
        <p:sp>
          <p:nvSpPr>
            <p:cNvPr id="257" name="Google Shape;257;p29"/>
            <p:cNvSpPr/>
            <p:nvPr/>
          </p:nvSpPr>
          <p:spPr>
            <a:xfrm>
              <a:off x="0" y="820856"/>
              <a:ext cx="6910387" cy="1515427"/>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9"/>
            <p:cNvSpPr/>
            <p:nvPr/>
          </p:nvSpPr>
          <p:spPr>
            <a:xfrm>
              <a:off x="458416" y="1161827"/>
              <a:ext cx="833485" cy="833485"/>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9"/>
            <p:cNvSpPr/>
            <p:nvPr/>
          </p:nvSpPr>
          <p:spPr>
            <a:xfrm>
              <a:off x="1750318" y="820856"/>
              <a:ext cx="5160068" cy="151542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9"/>
            <p:cNvSpPr txBox="1"/>
            <p:nvPr/>
          </p:nvSpPr>
          <p:spPr>
            <a:xfrm>
              <a:off x="1750318" y="820856"/>
              <a:ext cx="5160068" cy="1515427"/>
            </a:xfrm>
            <a:prstGeom prst="rect">
              <a:avLst/>
            </a:prstGeom>
            <a:noFill/>
            <a:ln>
              <a:noFill/>
            </a:ln>
          </p:spPr>
          <p:txBody>
            <a:bodyPr spcFirstLastPara="1" wrap="square" lIns="160375" tIns="160375" rIns="160375" bIns="160375" anchor="ctr" anchorCtr="0">
              <a:noAutofit/>
            </a:bodyPr>
            <a:lstStyle/>
            <a:p>
              <a:pPr marL="0" marR="0" lvl="0" indent="0" algn="l" rtl="0">
                <a:lnSpc>
                  <a:spcPct val="100000"/>
                </a:lnSpc>
                <a:spcBef>
                  <a:spcPts val="0"/>
                </a:spcBef>
                <a:spcAft>
                  <a:spcPts val="0"/>
                </a:spcAft>
                <a:buClr>
                  <a:schemeClr val="dk1"/>
                </a:buClr>
                <a:buSzPts val="2300"/>
                <a:buFont typeface="Calibri"/>
                <a:buNone/>
              </a:pPr>
              <a:r>
                <a:rPr lang="en-US" sz="2300">
                  <a:solidFill>
                    <a:schemeClr val="dk1"/>
                  </a:solidFill>
                  <a:latin typeface="Calibri"/>
                  <a:ea typeface="Calibri"/>
                  <a:cs typeface="Calibri"/>
                  <a:sym typeface="Calibri"/>
                </a:rPr>
                <a:t>What can you do as a leader to create and support a healthy and safe workplace described? </a:t>
              </a:r>
              <a:endParaRPr/>
            </a:p>
          </p:txBody>
        </p:sp>
        <p:sp>
          <p:nvSpPr>
            <p:cNvPr id="261" name="Google Shape;261;p29"/>
            <p:cNvSpPr/>
            <p:nvPr/>
          </p:nvSpPr>
          <p:spPr>
            <a:xfrm>
              <a:off x="0" y="2715140"/>
              <a:ext cx="6910387" cy="1515427"/>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9"/>
            <p:cNvSpPr/>
            <p:nvPr/>
          </p:nvSpPr>
          <p:spPr>
            <a:xfrm>
              <a:off x="458416" y="3056112"/>
              <a:ext cx="833485" cy="833485"/>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9"/>
            <p:cNvSpPr/>
            <p:nvPr/>
          </p:nvSpPr>
          <p:spPr>
            <a:xfrm>
              <a:off x="1750318" y="2715140"/>
              <a:ext cx="5160068" cy="151542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9"/>
            <p:cNvSpPr txBox="1"/>
            <p:nvPr/>
          </p:nvSpPr>
          <p:spPr>
            <a:xfrm>
              <a:off x="1750318" y="2715140"/>
              <a:ext cx="5160068" cy="1515427"/>
            </a:xfrm>
            <a:prstGeom prst="rect">
              <a:avLst/>
            </a:prstGeom>
            <a:noFill/>
            <a:ln>
              <a:noFill/>
            </a:ln>
          </p:spPr>
          <p:txBody>
            <a:bodyPr spcFirstLastPara="1" wrap="square" lIns="160375" tIns="160375" rIns="160375" bIns="160375" anchor="ctr" anchorCtr="0">
              <a:noAutofit/>
            </a:bodyPr>
            <a:lstStyle/>
            <a:p>
              <a:pPr marL="0" marR="0" lvl="0" indent="0" algn="l" rtl="0">
                <a:lnSpc>
                  <a:spcPct val="100000"/>
                </a:lnSpc>
                <a:spcBef>
                  <a:spcPts val="0"/>
                </a:spcBef>
                <a:spcAft>
                  <a:spcPts val="0"/>
                </a:spcAft>
                <a:buClr>
                  <a:schemeClr val="dk1"/>
                </a:buClr>
                <a:buSzPts val="2300"/>
                <a:buFont typeface="Calibri"/>
                <a:buNone/>
              </a:pPr>
              <a:r>
                <a:rPr lang="en-US" sz="2300">
                  <a:solidFill>
                    <a:schemeClr val="dk1"/>
                  </a:solidFill>
                  <a:latin typeface="Calibri"/>
                  <a:ea typeface="Calibri"/>
                  <a:cs typeface="Calibri"/>
                  <a:sym typeface="Calibri"/>
                </a:rPr>
                <a:t>What are some of the steps you’ve taken in your business to create and support a healthy and safe workplace for all?     </a:t>
              </a:r>
              <a:endParaRPr/>
            </a:p>
          </p:txBody>
        </p:sp>
      </p:grpSp>
      <p:pic>
        <p:nvPicPr>
          <p:cNvPr id="265" name="Google Shape;265;p29"/>
          <p:cNvPicPr preferRelativeResize="0"/>
          <p:nvPr/>
        </p:nvPicPr>
        <p:blipFill rotWithShape="1">
          <a:blip r:embed="rId5">
            <a:alphaModFix/>
          </a:blip>
          <a:srcRect/>
          <a:stretch/>
        </p:blipFill>
        <p:spPr>
          <a:xfrm>
            <a:off x="0" y="6482654"/>
            <a:ext cx="12192000" cy="132588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0"/>
          <p:cNvSpPr txBox="1">
            <a:spLocks noGrp="1"/>
          </p:cNvSpPr>
          <p:nvPr>
            <p:ph type="title"/>
          </p:nvPr>
        </p:nvSpPr>
        <p:spPr>
          <a:xfrm>
            <a:off x="1078287" y="1008125"/>
            <a:ext cx="8633884" cy="696386"/>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320"/>
              <a:buFont typeface="Calibri"/>
              <a:buNone/>
            </a:pPr>
            <a:r>
              <a:rPr lang="en-US" sz="4320"/>
              <a:t/>
            </a:r>
            <a:br>
              <a:rPr lang="en-US" sz="4320"/>
            </a:br>
            <a:r>
              <a:rPr lang="en-US" sz="4320"/>
              <a:t/>
            </a:r>
            <a:br>
              <a:rPr lang="en-US" sz="4320"/>
            </a:br>
            <a:r>
              <a:rPr lang="en-US" sz="4320"/>
              <a:t/>
            </a:r>
            <a:br>
              <a:rPr lang="en-US" sz="4320"/>
            </a:br>
            <a:r>
              <a:rPr lang="en-US" sz="4320"/>
              <a:t/>
            </a:r>
            <a:br>
              <a:rPr lang="en-US" sz="4320"/>
            </a:br>
            <a:r>
              <a:rPr lang="en-US" sz="4320"/>
              <a:t/>
            </a:r>
            <a:br>
              <a:rPr lang="en-US" sz="4320"/>
            </a:br>
            <a:r>
              <a:rPr lang="en-US" sz="4320"/>
              <a:t/>
            </a:r>
            <a:br>
              <a:rPr lang="en-US" sz="4320"/>
            </a:br>
            <a:r>
              <a:rPr lang="en-US" sz="4320"/>
              <a:t/>
            </a:r>
            <a:br>
              <a:rPr lang="en-US" sz="4320"/>
            </a:br>
            <a:r>
              <a:rPr lang="en-US" sz="4320"/>
              <a:t/>
            </a:r>
            <a:br>
              <a:rPr lang="en-US" sz="4320"/>
            </a:br>
            <a:r>
              <a:rPr lang="en-US" sz="4320"/>
              <a:t/>
            </a:r>
            <a:br>
              <a:rPr lang="en-US" sz="4320"/>
            </a:br>
            <a:r>
              <a:rPr lang="en-US" sz="4320"/>
              <a:t/>
            </a:r>
            <a:br>
              <a:rPr lang="en-US" sz="4320"/>
            </a:br>
            <a:r>
              <a:rPr lang="en-US" sz="4320"/>
              <a:t/>
            </a:r>
            <a:br>
              <a:rPr lang="en-US" sz="4320"/>
            </a:br>
            <a:r>
              <a:rPr lang="en-US" sz="4320"/>
              <a:t/>
            </a:r>
            <a:br>
              <a:rPr lang="en-US" sz="4320"/>
            </a:br>
            <a:r>
              <a:rPr lang="en-US" sz="3509"/>
              <a:t>Employers can cultivate a respectful workplace…</a:t>
            </a:r>
            <a:endParaRPr/>
          </a:p>
        </p:txBody>
      </p:sp>
      <p:sp>
        <p:nvSpPr>
          <p:cNvPr id="271" name="Google Shape;271;p30"/>
          <p:cNvSpPr txBox="1">
            <a:spLocks noGrp="1"/>
          </p:cNvSpPr>
          <p:nvPr>
            <p:ph type="body" idx="2"/>
          </p:nvPr>
        </p:nvSpPr>
        <p:spPr>
          <a:xfrm>
            <a:off x="1272043" y="1845734"/>
            <a:ext cx="8317229" cy="4023360"/>
          </a:xfrm>
          <a:prstGeom prst="rect">
            <a:avLst/>
          </a:prstGeom>
          <a:noFill/>
          <a:ln>
            <a:noFill/>
          </a:ln>
        </p:spPr>
        <p:txBody>
          <a:bodyPr spcFirstLastPara="1" wrap="square" lIns="0" tIns="45700" rIns="0" bIns="45700" anchor="t" anchorCtr="0">
            <a:noAutofit/>
          </a:bodyPr>
          <a:lstStyle/>
          <a:p>
            <a:pPr marL="91440" lvl="0" indent="-106870" algn="l" rtl="0">
              <a:lnSpc>
                <a:spcPct val="150000"/>
              </a:lnSpc>
              <a:spcBef>
                <a:spcPts val="0"/>
              </a:spcBef>
              <a:spcAft>
                <a:spcPts val="0"/>
              </a:spcAft>
              <a:buSzPts val="1683"/>
              <a:buFont typeface="Noto Sans Symbols"/>
              <a:buChar char="▪"/>
            </a:pPr>
            <a:r>
              <a:rPr lang="en-US" sz="1870">
                <a:solidFill>
                  <a:srgbClr val="000000"/>
                </a:solidFill>
                <a:latin typeface="Calibri"/>
                <a:ea typeface="Calibri"/>
                <a:cs typeface="Calibri"/>
                <a:sym typeface="Calibri"/>
              </a:rPr>
              <a:t>Referring to people by their preferred name.</a:t>
            </a:r>
            <a:endParaRPr/>
          </a:p>
          <a:p>
            <a:pPr marL="91440" lvl="0" indent="-106870" algn="l" rtl="0">
              <a:lnSpc>
                <a:spcPct val="150000"/>
              </a:lnSpc>
              <a:spcBef>
                <a:spcPts val="0"/>
              </a:spcBef>
              <a:spcAft>
                <a:spcPts val="0"/>
              </a:spcAft>
              <a:buSzPts val="1683"/>
              <a:buFont typeface="Noto Sans Symbols"/>
              <a:buChar char="▪"/>
            </a:pPr>
            <a:r>
              <a:rPr lang="en-US" sz="1870">
                <a:solidFill>
                  <a:srgbClr val="000000"/>
                </a:solidFill>
                <a:latin typeface="Calibri"/>
                <a:ea typeface="Calibri"/>
                <a:cs typeface="Calibri"/>
                <a:sym typeface="Calibri"/>
              </a:rPr>
              <a:t>Providing clear and direct communication.</a:t>
            </a:r>
            <a:endParaRPr/>
          </a:p>
          <a:p>
            <a:pPr marL="91440" lvl="0" indent="-106870" algn="l" rtl="0">
              <a:lnSpc>
                <a:spcPct val="150000"/>
              </a:lnSpc>
              <a:spcBef>
                <a:spcPts val="0"/>
              </a:spcBef>
              <a:spcAft>
                <a:spcPts val="0"/>
              </a:spcAft>
              <a:buSzPts val="1683"/>
              <a:buFont typeface="Noto Sans Symbols"/>
              <a:buChar char="▪"/>
            </a:pPr>
            <a:r>
              <a:rPr lang="en-US" sz="1870">
                <a:solidFill>
                  <a:srgbClr val="000000"/>
                </a:solidFill>
                <a:latin typeface="Calibri"/>
                <a:ea typeface="Calibri"/>
                <a:cs typeface="Calibri"/>
                <a:sym typeface="Calibri"/>
              </a:rPr>
              <a:t>Demonstrating honesty and integrity.</a:t>
            </a:r>
            <a:endParaRPr/>
          </a:p>
          <a:p>
            <a:pPr marL="91440" lvl="0" indent="-106870" algn="l" rtl="0">
              <a:lnSpc>
                <a:spcPct val="150000"/>
              </a:lnSpc>
              <a:spcBef>
                <a:spcPts val="0"/>
              </a:spcBef>
              <a:spcAft>
                <a:spcPts val="0"/>
              </a:spcAft>
              <a:buSzPts val="1683"/>
              <a:buFont typeface="Noto Sans Symbols"/>
              <a:buChar char="▪"/>
            </a:pPr>
            <a:r>
              <a:rPr lang="en-US" sz="1870">
                <a:solidFill>
                  <a:srgbClr val="000000"/>
                </a:solidFill>
                <a:latin typeface="Calibri"/>
                <a:ea typeface="Calibri"/>
                <a:cs typeface="Calibri"/>
                <a:sym typeface="Calibri"/>
              </a:rPr>
              <a:t>Supporting an inclusive workplace that celebrates diversity. </a:t>
            </a:r>
            <a:endParaRPr/>
          </a:p>
          <a:p>
            <a:pPr marL="91440" lvl="0" indent="-106870" algn="l" rtl="0">
              <a:lnSpc>
                <a:spcPct val="150000"/>
              </a:lnSpc>
              <a:spcBef>
                <a:spcPts val="0"/>
              </a:spcBef>
              <a:spcAft>
                <a:spcPts val="0"/>
              </a:spcAft>
              <a:buSzPts val="1683"/>
              <a:buFont typeface="Noto Sans Symbols"/>
              <a:buChar char="▪"/>
            </a:pPr>
            <a:r>
              <a:rPr lang="en-US" sz="1870">
                <a:solidFill>
                  <a:srgbClr val="000000"/>
                </a:solidFill>
                <a:latin typeface="Calibri"/>
                <a:ea typeface="Calibri"/>
                <a:cs typeface="Calibri"/>
                <a:sym typeface="Calibri"/>
              </a:rPr>
              <a:t>Giving encouragement and praise along with constructive feedback.</a:t>
            </a:r>
            <a:endParaRPr/>
          </a:p>
          <a:p>
            <a:pPr marL="91440" lvl="0" indent="-106870" algn="l" rtl="0">
              <a:lnSpc>
                <a:spcPct val="150000"/>
              </a:lnSpc>
              <a:spcBef>
                <a:spcPts val="0"/>
              </a:spcBef>
              <a:spcAft>
                <a:spcPts val="0"/>
              </a:spcAft>
              <a:buSzPts val="1683"/>
              <a:buFont typeface="Noto Sans Symbols"/>
              <a:buChar char="▪"/>
            </a:pPr>
            <a:r>
              <a:rPr lang="en-US" sz="1870">
                <a:solidFill>
                  <a:srgbClr val="000000"/>
                </a:solidFill>
                <a:latin typeface="Calibri"/>
                <a:ea typeface="Calibri"/>
                <a:cs typeface="Calibri"/>
                <a:sym typeface="Calibri"/>
              </a:rPr>
              <a:t>Setting and promoting clear policies.</a:t>
            </a:r>
            <a:endParaRPr/>
          </a:p>
          <a:p>
            <a:pPr marL="91440" lvl="0" indent="-106870" algn="l" rtl="0">
              <a:lnSpc>
                <a:spcPct val="150000"/>
              </a:lnSpc>
              <a:spcBef>
                <a:spcPts val="0"/>
              </a:spcBef>
              <a:spcAft>
                <a:spcPts val="0"/>
              </a:spcAft>
              <a:buSzPts val="1683"/>
              <a:buFont typeface="Noto Sans Symbols"/>
              <a:buChar char="▪"/>
            </a:pPr>
            <a:r>
              <a:rPr lang="en-US" sz="1870">
                <a:solidFill>
                  <a:srgbClr val="000000"/>
                </a:solidFill>
                <a:latin typeface="Calibri"/>
                <a:ea typeface="Calibri"/>
                <a:cs typeface="Calibri"/>
                <a:sym typeface="Calibri"/>
              </a:rPr>
              <a:t>Providing safety trainings.</a:t>
            </a:r>
            <a:endParaRPr/>
          </a:p>
          <a:p>
            <a:pPr marL="91440" lvl="0" indent="-106870" algn="l" rtl="0">
              <a:lnSpc>
                <a:spcPct val="150000"/>
              </a:lnSpc>
              <a:spcBef>
                <a:spcPts val="0"/>
              </a:spcBef>
              <a:spcAft>
                <a:spcPts val="0"/>
              </a:spcAft>
              <a:buSzPts val="1683"/>
              <a:buFont typeface="Noto Sans Symbols"/>
              <a:buChar char="▪"/>
            </a:pPr>
            <a:r>
              <a:rPr lang="en-US" sz="1870">
                <a:solidFill>
                  <a:srgbClr val="000000"/>
                </a:solidFill>
                <a:latin typeface="Calibri"/>
                <a:ea typeface="Calibri"/>
                <a:cs typeface="Calibri"/>
                <a:sym typeface="Calibri"/>
              </a:rPr>
              <a:t>Ensuring those you put into positions of power demonstrate respect others.</a:t>
            </a:r>
            <a:endParaRPr/>
          </a:p>
          <a:p>
            <a:pPr marL="91440" lvl="0" indent="-106870" algn="l" rtl="0">
              <a:lnSpc>
                <a:spcPct val="150000"/>
              </a:lnSpc>
              <a:spcBef>
                <a:spcPts val="0"/>
              </a:spcBef>
              <a:spcAft>
                <a:spcPts val="0"/>
              </a:spcAft>
              <a:buSzPts val="1683"/>
              <a:buFont typeface="Noto Sans Symbols"/>
              <a:buChar char="▪"/>
            </a:pPr>
            <a:r>
              <a:rPr lang="en-US" sz="1870">
                <a:solidFill>
                  <a:srgbClr val="000000"/>
                </a:solidFill>
                <a:latin typeface="Calibri"/>
                <a:ea typeface="Calibri"/>
                <a:cs typeface="Calibri"/>
                <a:sym typeface="Calibri"/>
              </a:rPr>
              <a:t>Creating equitable pay structures.</a:t>
            </a:r>
            <a:endParaRPr/>
          </a:p>
        </p:txBody>
      </p:sp>
      <p:pic>
        <p:nvPicPr>
          <p:cNvPr id="272" name="Google Shape;272;p30"/>
          <p:cNvPicPr preferRelativeResize="0"/>
          <p:nvPr/>
        </p:nvPicPr>
        <p:blipFill rotWithShape="1">
          <a:blip r:embed="rId3">
            <a:alphaModFix/>
          </a:blip>
          <a:srcRect/>
          <a:stretch/>
        </p:blipFill>
        <p:spPr>
          <a:xfrm>
            <a:off x="0" y="6482654"/>
            <a:ext cx="12192000" cy="1325880"/>
          </a:xfrm>
          <a:prstGeom prst="rect">
            <a:avLst/>
          </a:prstGeom>
          <a:noFill/>
          <a:ln>
            <a:noFill/>
          </a:ln>
        </p:spPr>
      </p:pic>
      <p:pic>
        <p:nvPicPr>
          <p:cNvPr id="273" name="Google Shape;273;p30" descr="A close up of a sign&#10;&#10;Description automatically generated"/>
          <p:cNvPicPr preferRelativeResize="0"/>
          <p:nvPr/>
        </p:nvPicPr>
        <p:blipFill rotWithShape="1">
          <a:blip r:embed="rId4">
            <a:alphaModFix/>
          </a:blip>
          <a:srcRect/>
          <a:stretch/>
        </p:blipFill>
        <p:spPr>
          <a:xfrm>
            <a:off x="9842195" y="444064"/>
            <a:ext cx="1794925" cy="17949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31"/>
          <p:cNvSpPr txBox="1">
            <a:spLocks noGrp="1"/>
          </p:cNvSpPr>
          <p:nvPr>
            <p:ph type="title" idx="4294967295"/>
          </p:nvPr>
        </p:nvSpPr>
        <p:spPr>
          <a:xfrm>
            <a:off x="823144" y="1555054"/>
            <a:ext cx="10707757" cy="4927600"/>
          </a:xfrm>
          <a:prstGeom prst="rect">
            <a:avLst/>
          </a:prstGeom>
          <a:noFill/>
          <a:ln>
            <a:noFill/>
          </a:ln>
        </p:spPr>
        <p:txBody>
          <a:bodyPr spcFirstLastPara="1" wrap="square" lIns="91425" tIns="45700" rIns="91425" bIns="45700" anchor="ctr" anchorCtr="0">
            <a:noAutofit/>
          </a:bodyPr>
          <a:lstStyle/>
          <a:p>
            <a:pPr marL="0" lvl="0" indent="0" algn="ctr" rtl="0">
              <a:lnSpc>
                <a:spcPct val="85000"/>
              </a:lnSpc>
              <a:spcBef>
                <a:spcPts val="0"/>
              </a:spcBef>
              <a:spcAft>
                <a:spcPts val="0"/>
              </a:spcAft>
              <a:buClr>
                <a:srgbClr val="3F3F3F"/>
              </a:buClr>
              <a:buSzPts val="5400"/>
              <a:buFont typeface="Calibri"/>
              <a:buNone/>
            </a:pPr>
            <a:r>
              <a:rPr lang="en-US" sz="5400" b="1" i="1"/>
              <a:t/>
            </a:r>
            <a:br>
              <a:rPr lang="en-US" sz="5400" b="1" i="1"/>
            </a:br>
            <a:r>
              <a:rPr lang="en-US" sz="4000" i="1"/>
              <a:t>Q: When is it harassment? </a:t>
            </a:r>
            <a:br>
              <a:rPr lang="en-US" sz="4000" i="1"/>
            </a:br>
            <a:r>
              <a:rPr lang="en-US"/>
              <a:t> </a:t>
            </a:r>
            <a:br>
              <a:rPr lang="en-US"/>
            </a:br>
            <a:r>
              <a:rPr lang="en-US"/>
              <a:t> </a:t>
            </a:r>
            <a:br>
              <a:rPr lang="en-US"/>
            </a:br>
            <a:endParaRPr sz="5400"/>
          </a:p>
        </p:txBody>
      </p:sp>
      <p:pic>
        <p:nvPicPr>
          <p:cNvPr id="279" name="Google Shape;279;p31"/>
          <p:cNvPicPr preferRelativeResize="0"/>
          <p:nvPr/>
        </p:nvPicPr>
        <p:blipFill rotWithShape="1">
          <a:blip r:embed="rId3">
            <a:alphaModFix/>
          </a:blip>
          <a:srcRect/>
          <a:stretch/>
        </p:blipFill>
        <p:spPr>
          <a:xfrm>
            <a:off x="0" y="6482654"/>
            <a:ext cx="12192000" cy="132588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2"/>
        <p:cNvGrpSpPr/>
        <p:nvPr/>
      </p:nvGrpSpPr>
      <p:grpSpPr>
        <a:xfrm>
          <a:off x="0" y="0"/>
          <a:ext cx="0" cy="0"/>
          <a:chOff x="0" y="0"/>
          <a:chExt cx="0" cy="0"/>
        </a:xfrm>
      </p:grpSpPr>
      <p:sp>
        <p:nvSpPr>
          <p:cNvPr id="113" name="Google Shape;113;p14"/>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4"/>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5" name="Google Shape;115;p14"/>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sp>
        <p:nvSpPr>
          <p:cNvPr id="116" name="Google Shape;116;p14"/>
          <p:cNvSpPr/>
          <p:nvPr/>
        </p:nvSpPr>
        <p:spPr>
          <a:xfrm>
            <a:off x="0" y="0"/>
            <a:ext cx="12192000" cy="633431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7" name="Google Shape;117;p14"/>
          <p:cNvSpPr txBox="1"/>
          <p:nvPr/>
        </p:nvSpPr>
        <p:spPr>
          <a:xfrm>
            <a:off x="5289754" y="1018240"/>
            <a:ext cx="6253200" cy="3686100"/>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None/>
            </a:pPr>
            <a:r>
              <a:rPr lang="en-US" sz="4000" b="0" i="0" u="none" strike="noStrike" cap="none">
                <a:solidFill>
                  <a:srgbClr val="262626"/>
                </a:solidFill>
                <a:latin typeface="Calibri"/>
                <a:ea typeface="Calibri"/>
                <a:cs typeface="Calibri"/>
                <a:sym typeface="Calibri"/>
              </a:rPr>
              <a:t>Welcome to the training</a:t>
            </a:r>
            <a:r>
              <a:rPr lang="en-US" sz="4000">
                <a:solidFill>
                  <a:srgbClr val="262626"/>
                </a:solidFill>
                <a:latin typeface="Calibri"/>
                <a:ea typeface="Calibri"/>
                <a:cs typeface="Calibri"/>
                <a:sym typeface="Calibri"/>
              </a:rPr>
              <a:t>!</a:t>
            </a:r>
            <a:endParaRPr sz="4000">
              <a:solidFill>
                <a:srgbClr val="262626"/>
              </a:solidFill>
              <a:latin typeface="Calibri"/>
              <a:ea typeface="Calibri"/>
              <a:cs typeface="Calibri"/>
              <a:sym typeface="Calibri"/>
            </a:endParaRPr>
          </a:p>
          <a:p>
            <a:pPr marL="0" marR="0" lvl="0" indent="0" algn="l" rtl="0">
              <a:lnSpc>
                <a:spcPct val="85000"/>
              </a:lnSpc>
              <a:spcBef>
                <a:spcPts val="0"/>
              </a:spcBef>
              <a:spcAft>
                <a:spcPts val="0"/>
              </a:spcAft>
              <a:buNone/>
            </a:pPr>
            <a:endParaRPr sz="4000">
              <a:solidFill>
                <a:srgbClr val="262626"/>
              </a:solidFill>
              <a:latin typeface="Calibri"/>
              <a:ea typeface="Calibri"/>
              <a:cs typeface="Calibri"/>
              <a:sym typeface="Calibri"/>
            </a:endParaRPr>
          </a:p>
        </p:txBody>
      </p:sp>
      <p:pic>
        <p:nvPicPr>
          <p:cNvPr id="118" name="Google Shape;118;p14" descr="A close up of a sign&#10;&#10;Description automatically generated"/>
          <p:cNvPicPr preferRelativeResize="0"/>
          <p:nvPr/>
        </p:nvPicPr>
        <p:blipFill rotWithShape="1">
          <a:blip r:embed="rId3">
            <a:alphaModFix/>
          </a:blip>
          <a:srcRect t="3061" b="4405"/>
          <a:stretch/>
        </p:blipFill>
        <p:spPr>
          <a:xfrm>
            <a:off x="633999" y="1312918"/>
            <a:ext cx="4001315" cy="3702536"/>
          </a:xfrm>
          <a:prstGeom prst="rect">
            <a:avLst/>
          </a:prstGeom>
          <a:noFill/>
          <a:ln>
            <a:noFill/>
          </a:ln>
        </p:spPr>
      </p:pic>
      <p:cxnSp>
        <p:nvCxnSpPr>
          <p:cNvPr id="119" name="Google Shape;119;p14"/>
          <p:cNvCxnSpPr/>
          <p:nvPr/>
        </p:nvCxnSpPr>
        <p:spPr>
          <a:xfrm>
            <a:off x="5447071" y="4343400"/>
            <a:ext cx="5636107" cy="0"/>
          </a:xfrm>
          <a:prstGeom prst="straightConnector1">
            <a:avLst/>
          </a:prstGeom>
          <a:noFill/>
          <a:ln w="9525" cap="flat" cmpd="sng">
            <a:solidFill>
              <a:schemeClr val="dk2">
                <a:alpha val="89803"/>
              </a:schemeClr>
            </a:solidFill>
            <a:prstDash val="solid"/>
            <a:round/>
            <a:headEnd type="none" w="sm" len="sm"/>
            <a:tailEnd type="none" w="sm" len="sm"/>
          </a:ln>
        </p:spPr>
      </p:cxnSp>
      <p:sp>
        <p:nvSpPr>
          <p:cNvPr id="120" name="Google Shape;120;p14"/>
          <p:cNvSpPr/>
          <p:nvPr/>
        </p:nvSpPr>
        <p:spPr>
          <a:xfrm>
            <a:off x="15" y="6334316"/>
            <a:ext cx="12191985" cy="6648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4"/>
          <p:cNvSpPr/>
          <p:nvPr/>
        </p:nvSpPr>
        <p:spPr>
          <a:xfrm>
            <a:off x="1" y="6400800"/>
            <a:ext cx="121920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2" name="Google Shape;122;p14"/>
          <p:cNvPicPr preferRelativeResize="0"/>
          <p:nvPr/>
        </p:nvPicPr>
        <p:blipFill rotWithShape="1">
          <a:blip r:embed="rId4">
            <a:alphaModFix/>
          </a:blip>
          <a:srcRect/>
          <a:stretch/>
        </p:blipFill>
        <p:spPr>
          <a:xfrm>
            <a:off x="882" y="6464808"/>
            <a:ext cx="12191118" cy="134102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3"/>
        <p:cNvGrpSpPr/>
        <p:nvPr/>
      </p:nvGrpSpPr>
      <p:grpSpPr>
        <a:xfrm>
          <a:off x="0" y="0"/>
          <a:ext cx="0" cy="0"/>
          <a:chOff x="0" y="0"/>
          <a:chExt cx="0" cy="0"/>
        </a:xfrm>
      </p:grpSpPr>
      <p:sp>
        <p:nvSpPr>
          <p:cNvPr id="284" name="Google Shape;284;p32"/>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2"/>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86" name="Google Shape;286;p32"/>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sp>
        <p:nvSpPr>
          <p:cNvPr id="287" name="Google Shape;287;p32"/>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8" name="Google Shape;288;p32"/>
          <p:cNvSpPr txBox="1">
            <a:spLocks noGrp="1"/>
          </p:cNvSpPr>
          <p:nvPr>
            <p:ph type="title"/>
          </p:nvPr>
        </p:nvSpPr>
        <p:spPr>
          <a:xfrm>
            <a:off x="965201" y="643467"/>
            <a:ext cx="6255026" cy="5054008"/>
          </a:xfrm>
          <a:prstGeom prst="rect">
            <a:avLst/>
          </a:prstGeom>
          <a:noFill/>
          <a:ln>
            <a:noFill/>
          </a:ln>
        </p:spPr>
        <p:txBody>
          <a:bodyPr spcFirstLastPara="1" wrap="square" lIns="91425" tIns="45700" rIns="91425" bIns="45700" anchor="ctr" anchorCtr="0">
            <a:noAutofit/>
          </a:bodyPr>
          <a:lstStyle/>
          <a:p>
            <a:pPr marL="0" lvl="0" indent="0" algn="r" rtl="0">
              <a:lnSpc>
                <a:spcPct val="85000"/>
              </a:lnSpc>
              <a:spcBef>
                <a:spcPts val="0"/>
              </a:spcBef>
              <a:spcAft>
                <a:spcPts val="0"/>
              </a:spcAft>
              <a:buClr>
                <a:srgbClr val="262626"/>
              </a:buClr>
              <a:buSzPts val="4000"/>
              <a:buFont typeface="Calibri"/>
              <a:buNone/>
            </a:pPr>
            <a:r>
              <a:rPr lang="en-US" sz="4000" dirty="0">
                <a:solidFill>
                  <a:srgbClr val="262626"/>
                </a:solidFill>
              </a:rPr>
              <a:t>Harassment is unwelcome conduct that is based on race, color, religion, sex (including pregnancy), national origin, age, </a:t>
            </a:r>
            <a:r>
              <a:rPr lang="en-US" sz="4000" dirty="0" smtClean="0">
                <a:solidFill>
                  <a:srgbClr val="262626"/>
                </a:solidFill>
              </a:rPr>
              <a:t/>
            </a:r>
            <a:br>
              <a:rPr lang="en-US" sz="4000" dirty="0" smtClean="0">
                <a:solidFill>
                  <a:srgbClr val="262626"/>
                </a:solidFill>
              </a:rPr>
            </a:br>
            <a:r>
              <a:rPr lang="en-US" sz="4000" dirty="0" smtClean="0">
                <a:solidFill>
                  <a:srgbClr val="262626"/>
                </a:solidFill>
              </a:rPr>
              <a:t>disability </a:t>
            </a:r>
            <a:r>
              <a:rPr lang="en-US" sz="4000" dirty="0">
                <a:solidFill>
                  <a:srgbClr val="262626"/>
                </a:solidFill>
              </a:rPr>
              <a:t>or genetics. </a:t>
            </a:r>
            <a:endParaRPr dirty="0"/>
          </a:p>
        </p:txBody>
      </p:sp>
      <p:sp>
        <p:nvSpPr>
          <p:cNvPr id="289" name="Google Shape;289;p32"/>
          <p:cNvSpPr txBox="1">
            <a:spLocks noGrp="1"/>
          </p:cNvSpPr>
          <p:nvPr>
            <p:ph type="body" idx="2"/>
          </p:nvPr>
        </p:nvSpPr>
        <p:spPr>
          <a:xfrm>
            <a:off x="7870994" y="643467"/>
            <a:ext cx="4321006" cy="505400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n-US" sz="4400" cap="none" dirty="0">
                <a:solidFill>
                  <a:schemeClr val="dk2"/>
                </a:solidFill>
                <a:latin typeface="Calibri"/>
                <a:ea typeface="Calibri"/>
                <a:cs typeface="Calibri"/>
                <a:sym typeface="Calibri"/>
              </a:rPr>
              <a:t>HARASSMENT </a:t>
            </a:r>
            <a:endParaRPr sz="4400" cap="none" dirty="0">
              <a:solidFill>
                <a:schemeClr val="dk2"/>
              </a:solidFill>
              <a:latin typeface="Calibri"/>
              <a:ea typeface="Calibri"/>
              <a:cs typeface="Calibri"/>
              <a:sym typeface="Calibri"/>
            </a:endParaRPr>
          </a:p>
        </p:txBody>
      </p:sp>
      <p:cxnSp>
        <p:nvCxnSpPr>
          <p:cNvPr id="290" name="Google Shape;290;p32"/>
          <p:cNvCxnSpPr/>
          <p:nvPr/>
        </p:nvCxnSpPr>
        <p:spPr>
          <a:xfrm>
            <a:off x="7534656" y="1391367"/>
            <a:ext cx="0" cy="3558208"/>
          </a:xfrm>
          <a:prstGeom prst="straightConnector1">
            <a:avLst/>
          </a:prstGeom>
          <a:noFill/>
          <a:ln w="12700" cap="flat" cmpd="sng">
            <a:solidFill>
              <a:schemeClr val="dk2"/>
            </a:solidFill>
            <a:prstDash val="solid"/>
            <a:round/>
            <a:headEnd type="none" w="sm" len="sm"/>
            <a:tailEnd type="none" w="sm" len="sm"/>
          </a:ln>
        </p:spPr>
      </p:cxnSp>
      <p:sp>
        <p:nvSpPr>
          <p:cNvPr id="291" name="Google Shape;291;p32"/>
          <p:cNvSpPr/>
          <p:nvPr/>
        </p:nvSpPr>
        <p:spPr>
          <a:xfrm>
            <a:off x="15" y="6340942"/>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2"/>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93" name="Google Shape;293;p32"/>
          <p:cNvPicPr preferRelativeResize="0"/>
          <p:nvPr/>
        </p:nvPicPr>
        <p:blipFill rotWithShape="1">
          <a:blip r:embed="rId3">
            <a:alphaModFix/>
          </a:blip>
          <a:srcRect/>
          <a:stretch/>
        </p:blipFill>
        <p:spPr>
          <a:xfrm>
            <a:off x="0" y="6482654"/>
            <a:ext cx="12192000" cy="132588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33"/>
          <p:cNvSpPr txBox="1">
            <a:spLocks noGrp="1"/>
          </p:cNvSpPr>
          <p:nvPr>
            <p:ph type="title"/>
          </p:nvPr>
        </p:nvSpPr>
        <p:spPr>
          <a:xfrm>
            <a:off x="1816086" y="183854"/>
            <a:ext cx="10058400" cy="1450757"/>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Clr>
                <a:srgbClr val="3F3F3F"/>
              </a:buClr>
              <a:buSzPts val="4000"/>
              <a:buFont typeface="Calibri"/>
              <a:buNone/>
            </a:pPr>
            <a:r>
              <a:rPr lang="en-US" sz="4000" b="1"/>
              <a:t>Types of Harassment</a:t>
            </a:r>
            <a:r>
              <a:rPr lang="en-US" sz="4000"/>
              <a:t/>
            </a:r>
            <a:br>
              <a:rPr lang="en-US" sz="4000"/>
            </a:br>
            <a:endParaRPr sz="4000"/>
          </a:p>
        </p:txBody>
      </p:sp>
      <p:sp>
        <p:nvSpPr>
          <p:cNvPr id="299" name="Google Shape;299;p33"/>
          <p:cNvSpPr txBox="1">
            <a:spLocks noGrp="1"/>
          </p:cNvSpPr>
          <p:nvPr>
            <p:ph type="body" idx="1"/>
          </p:nvPr>
        </p:nvSpPr>
        <p:spPr>
          <a:xfrm>
            <a:off x="1048382" y="1836822"/>
            <a:ext cx="9997440" cy="4023360"/>
          </a:xfrm>
          <a:prstGeom prst="rect">
            <a:avLst/>
          </a:prstGeom>
          <a:noFill/>
          <a:ln>
            <a:noFill/>
          </a:ln>
        </p:spPr>
        <p:txBody>
          <a:bodyPr spcFirstLastPara="1" wrap="square" lIns="0" tIns="45700" rIns="0" bIns="45700" anchor="t" anchorCtr="0">
            <a:noAutofit/>
          </a:bodyPr>
          <a:lstStyle/>
          <a:p>
            <a:pPr marL="91440" lvl="0" indent="-133350" algn="l" rtl="0">
              <a:lnSpc>
                <a:spcPct val="70000"/>
              </a:lnSpc>
              <a:spcBef>
                <a:spcPts val="0"/>
              </a:spcBef>
              <a:spcAft>
                <a:spcPts val="0"/>
              </a:spcAft>
              <a:buSzPts val="2100"/>
              <a:buChar char=" "/>
            </a:pPr>
            <a:r>
              <a:rPr lang="en-US" sz="2100">
                <a:latin typeface="Calibri"/>
                <a:ea typeface="Calibri"/>
                <a:cs typeface="Calibri"/>
                <a:sym typeface="Calibri"/>
              </a:rPr>
              <a:t>Remember, joking or “kidding around” becomes harassment when it’s unwelcome, pervasive and hurtful, intimidating, and takes aim at someone’s:</a:t>
            </a:r>
            <a:endParaRPr/>
          </a:p>
          <a:p>
            <a:pPr marL="1699999" lvl="8" indent="-228599" algn="l" rtl="0">
              <a:lnSpc>
                <a:spcPct val="70000"/>
              </a:lnSpc>
              <a:spcBef>
                <a:spcPts val="400"/>
              </a:spcBef>
              <a:spcAft>
                <a:spcPts val="0"/>
              </a:spcAft>
              <a:buSzPts val="1960"/>
              <a:buFont typeface="Noto Sans Symbols"/>
              <a:buChar char="▪"/>
            </a:pPr>
            <a:r>
              <a:rPr lang="en-US" sz="1960">
                <a:latin typeface="Calibri"/>
                <a:ea typeface="Calibri"/>
                <a:cs typeface="Calibri"/>
                <a:sym typeface="Calibri"/>
              </a:rPr>
              <a:t>Genetics</a:t>
            </a:r>
            <a:endParaRPr/>
          </a:p>
          <a:p>
            <a:pPr marL="1699999" lvl="8" indent="-228599" algn="l" rtl="0">
              <a:lnSpc>
                <a:spcPct val="70000"/>
              </a:lnSpc>
              <a:spcBef>
                <a:spcPts val="600"/>
              </a:spcBef>
              <a:spcAft>
                <a:spcPts val="0"/>
              </a:spcAft>
              <a:buSzPts val="1960"/>
              <a:buFont typeface="Noto Sans Symbols"/>
              <a:buChar char="▪"/>
            </a:pPr>
            <a:r>
              <a:rPr lang="en-US" sz="1960">
                <a:latin typeface="Calibri"/>
                <a:ea typeface="Calibri"/>
                <a:cs typeface="Calibri"/>
                <a:sym typeface="Calibri"/>
              </a:rPr>
              <a:t>Race/Ethnicity</a:t>
            </a:r>
            <a:endParaRPr/>
          </a:p>
          <a:p>
            <a:pPr marL="1699999" lvl="8" indent="-228599" algn="l" rtl="0">
              <a:lnSpc>
                <a:spcPct val="70000"/>
              </a:lnSpc>
              <a:spcBef>
                <a:spcPts val="600"/>
              </a:spcBef>
              <a:spcAft>
                <a:spcPts val="0"/>
              </a:spcAft>
              <a:buSzPts val="1960"/>
              <a:buFont typeface="Noto Sans Symbols"/>
              <a:buChar char="▪"/>
            </a:pPr>
            <a:r>
              <a:rPr lang="en-US" sz="1960">
                <a:latin typeface="Calibri"/>
                <a:ea typeface="Calibri"/>
                <a:cs typeface="Calibri"/>
                <a:sym typeface="Calibri"/>
              </a:rPr>
              <a:t>Religion/Culture</a:t>
            </a:r>
            <a:endParaRPr/>
          </a:p>
          <a:p>
            <a:pPr marL="1699999" lvl="8" indent="-228599" algn="l" rtl="0">
              <a:lnSpc>
                <a:spcPct val="70000"/>
              </a:lnSpc>
              <a:spcBef>
                <a:spcPts val="600"/>
              </a:spcBef>
              <a:spcAft>
                <a:spcPts val="0"/>
              </a:spcAft>
              <a:buSzPts val="1960"/>
              <a:buFont typeface="Noto Sans Symbols"/>
              <a:buChar char="▪"/>
            </a:pPr>
            <a:r>
              <a:rPr lang="en-US" sz="1960">
                <a:latin typeface="Calibri"/>
                <a:ea typeface="Calibri"/>
                <a:cs typeface="Calibri"/>
                <a:sym typeface="Calibri"/>
              </a:rPr>
              <a:t>Age</a:t>
            </a:r>
            <a:endParaRPr/>
          </a:p>
          <a:p>
            <a:pPr marL="1699999" lvl="8" indent="-228599" algn="l" rtl="0">
              <a:lnSpc>
                <a:spcPct val="70000"/>
              </a:lnSpc>
              <a:spcBef>
                <a:spcPts val="600"/>
              </a:spcBef>
              <a:spcAft>
                <a:spcPts val="0"/>
              </a:spcAft>
              <a:buSzPts val="1960"/>
              <a:buFont typeface="Noto Sans Symbols"/>
              <a:buChar char="▪"/>
            </a:pPr>
            <a:r>
              <a:rPr lang="en-US" sz="1960">
                <a:latin typeface="Calibri"/>
                <a:ea typeface="Calibri"/>
                <a:cs typeface="Calibri"/>
                <a:sym typeface="Calibri"/>
              </a:rPr>
              <a:t>Disability</a:t>
            </a:r>
            <a:endParaRPr/>
          </a:p>
          <a:p>
            <a:pPr marL="1699999" lvl="8" indent="-228599" algn="l" rtl="0">
              <a:lnSpc>
                <a:spcPct val="70000"/>
              </a:lnSpc>
              <a:spcBef>
                <a:spcPts val="600"/>
              </a:spcBef>
              <a:spcAft>
                <a:spcPts val="0"/>
              </a:spcAft>
              <a:buSzPts val="1960"/>
              <a:buFont typeface="Noto Sans Symbols"/>
              <a:buChar char="▪"/>
            </a:pPr>
            <a:r>
              <a:rPr lang="en-US" sz="1960">
                <a:latin typeface="Calibri"/>
                <a:ea typeface="Calibri"/>
                <a:cs typeface="Calibri"/>
                <a:sym typeface="Calibri"/>
              </a:rPr>
              <a:t>Financial status </a:t>
            </a:r>
            <a:endParaRPr/>
          </a:p>
          <a:p>
            <a:pPr marL="1699999" lvl="8" indent="-228599" algn="l" rtl="0">
              <a:lnSpc>
                <a:spcPct val="70000"/>
              </a:lnSpc>
              <a:spcBef>
                <a:spcPts val="600"/>
              </a:spcBef>
              <a:spcAft>
                <a:spcPts val="0"/>
              </a:spcAft>
              <a:buSzPts val="1960"/>
              <a:buFont typeface="Noto Sans Symbols"/>
              <a:buChar char="▪"/>
            </a:pPr>
            <a:r>
              <a:rPr lang="en-US" sz="1960">
                <a:latin typeface="Calibri"/>
                <a:ea typeface="Calibri"/>
                <a:cs typeface="Calibri"/>
                <a:sym typeface="Calibri"/>
              </a:rPr>
              <a:t>Sexuality</a:t>
            </a:r>
            <a:endParaRPr/>
          </a:p>
          <a:p>
            <a:pPr marL="1699999" lvl="8" indent="-228599" algn="l" rtl="0">
              <a:lnSpc>
                <a:spcPct val="70000"/>
              </a:lnSpc>
              <a:spcBef>
                <a:spcPts val="600"/>
              </a:spcBef>
              <a:spcAft>
                <a:spcPts val="0"/>
              </a:spcAft>
              <a:buSzPts val="1960"/>
              <a:buFont typeface="Noto Sans Symbols"/>
              <a:buChar char="▪"/>
            </a:pPr>
            <a:r>
              <a:rPr lang="en-US" sz="1960">
                <a:latin typeface="Calibri"/>
                <a:ea typeface="Calibri"/>
                <a:cs typeface="Calibri"/>
                <a:sym typeface="Calibri"/>
              </a:rPr>
              <a:t>Weight</a:t>
            </a:r>
            <a:endParaRPr/>
          </a:p>
          <a:p>
            <a:pPr marL="1699999" lvl="8" indent="-228599" algn="l" rtl="0">
              <a:lnSpc>
                <a:spcPct val="70000"/>
              </a:lnSpc>
              <a:spcBef>
                <a:spcPts val="600"/>
              </a:spcBef>
              <a:spcAft>
                <a:spcPts val="0"/>
              </a:spcAft>
              <a:buSzPts val="1960"/>
              <a:buFont typeface="Noto Sans Symbols"/>
              <a:buChar char="▪"/>
            </a:pPr>
            <a:r>
              <a:rPr lang="en-US" sz="1960">
                <a:latin typeface="Calibri"/>
                <a:ea typeface="Calibri"/>
                <a:cs typeface="Calibri"/>
                <a:sym typeface="Calibri"/>
              </a:rPr>
              <a:t> Gender, etc. </a:t>
            </a:r>
            <a:endParaRPr/>
          </a:p>
          <a:p>
            <a:pPr marL="0" lvl="0" indent="0" algn="l" rtl="0">
              <a:lnSpc>
                <a:spcPct val="70000"/>
              </a:lnSpc>
              <a:spcBef>
                <a:spcPts val="1600"/>
              </a:spcBef>
              <a:spcAft>
                <a:spcPts val="0"/>
              </a:spcAft>
              <a:buSzPts val="2100"/>
              <a:buNone/>
            </a:pPr>
            <a:r>
              <a:rPr lang="en-US" sz="2100">
                <a:latin typeface="Calibri"/>
                <a:ea typeface="Calibri"/>
                <a:cs typeface="Calibri"/>
                <a:sym typeface="Calibri"/>
              </a:rPr>
              <a:t>Negative comments, sarcasm, and pestering can create low morale and destroy social connections. </a:t>
            </a:r>
            <a:endParaRPr/>
          </a:p>
          <a:p>
            <a:pPr marL="91440" lvl="0" indent="-2539" algn="l" rtl="0">
              <a:lnSpc>
                <a:spcPct val="70000"/>
              </a:lnSpc>
              <a:spcBef>
                <a:spcPts val="1400"/>
              </a:spcBef>
              <a:spcAft>
                <a:spcPts val="0"/>
              </a:spcAft>
              <a:buSzPts val="1400"/>
              <a:buNone/>
            </a:pPr>
            <a:endParaRPr sz="1400"/>
          </a:p>
        </p:txBody>
      </p:sp>
      <p:pic>
        <p:nvPicPr>
          <p:cNvPr id="300" name="Google Shape;300;p33"/>
          <p:cNvPicPr preferRelativeResize="0"/>
          <p:nvPr/>
        </p:nvPicPr>
        <p:blipFill rotWithShape="1">
          <a:blip r:embed="rId3">
            <a:alphaModFix/>
          </a:blip>
          <a:srcRect/>
          <a:stretch/>
        </p:blipFill>
        <p:spPr>
          <a:xfrm>
            <a:off x="0" y="6482654"/>
            <a:ext cx="12192000" cy="132588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34"/>
          <p:cNvSpPr txBox="1">
            <a:spLocks noGrp="1"/>
          </p:cNvSpPr>
          <p:nvPr>
            <p:ph type="ctrTitle"/>
          </p:nvPr>
        </p:nvSpPr>
        <p:spPr>
          <a:xfrm>
            <a:off x="633999" y="4550229"/>
            <a:ext cx="10909073" cy="1057655"/>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262626"/>
              </a:buClr>
              <a:buSzPts val="4000"/>
              <a:buFont typeface="Calibri"/>
              <a:buNone/>
            </a:pPr>
            <a:r>
              <a:rPr lang="en-US" sz="4000"/>
              <a:t>What is a Hostile Work Environment?</a:t>
            </a:r>
            <a:endParaRPr/>
          </a:p>
        </p:txBody>
      </p:sp>
      <p:pic>
        <p:nvPicPr>
          <p:cNvPr id="306" name="Google Shape;306;p34"/>
          <p:cNvPicPr preferRelativeResize="0"/>
          <p:nvPr/>
        </p:nvPicPr>
        <p:blipFill rotWithShape="1">
          <a:blip r:embed="rId3">
            <a:alphaModFix/>
          </a:blip>
          <a:srcRect l="2619" r="10703" b="-4"/>
          <a:stretch/>
        </p:blipFill>
        <p:spPr>
          <a:xfrm>
            <a:off x="730540" y="640080"/>
            <a:ext cx="3122619" cy="3602736"/>
          </a:xfrm>
          <a:prstGeom prst="rect">
            <a:avLst/>
          </a:prstGeom>
          <a:noFill/>
          <a:ln>
            <a:noFill/>
          </a:ln>
        </p:spPr>
      </p:pic>
      <p:pic>
        <p:nvPicPr>
          <p:cNvPr id="307" name="Google Shape;307;p34"/>
          <p:cNvPicPr preferRelativeResize="0"/>
          <p:nvPr/>
        </p:nvPicPr>
        <p:blipFill rotWithShape="1">
          <a:blip r:embed="rId4">
            <a:alphaModFix/>
          </a:blip>
          <a:srcRect t="20263" r="-3" b="1602"/>
          <a:stretch/>
        </p:blipFill>
        <p:spPr>
          <a:xfrm>
            <a:off x="4432872" y="1147264"/>
            <a:ext cx="3312785" cy="2588368"/>
          </a:xfrm>
          <a:prstGeom prst="rect">
            <a:avLst/>
          </a:prstGeom>
          <a:noFill/>
          <a:ln>
            <a:noFill/>
          </a:ln>
        </p:spPr>
      </p:pic>
      <p:pic>
        <p:nvPicPr>
          <p:cNvPr id="308" name="Google Shape;308;p34" descr="A close up of a sign&#10;&#10;Description automatically generated"/>
          <p:cNvPicPr preferRelativeResize="0"/>
          <p:nvPr/>
        </p:nvPicPr>
        <p:blipFill rotWithShape="1">
          <a:blip r:embed="rId5">
            <a:alphaModFix/>
          </a:blip>
          <a:srcRect t="6554" r="-3" b="-3"/>
          <a:stretch/>
        </p:blipFill>
        <p:spPr>
          <a:xfrm>
            <a:off x="8230289" y="893611"/>
            <a:ext cx="3312784" cy="3095673"/>
          </a:xfrm>
          <a:prstGeom prst="rect">
            <a:avLst/>
          </a:prstGeom>
          <a:noFill/>
          <a:ln>
            <a:noFill/>
          </a:ln>
        </p:spPr>
      </p:pic>
      <p:pic>
        <p:nvPicPr>
          <p:cNvPr id="309" name="Google Shape;309;p34"/>
          <p:cNvPicPr preferRelativeResize="0"/>
          <p:nvPr/>
        </p:nvPicPr>
        <p:blipFill rotWithShape="1">
          <a:blip r:embed="rId6">
            <a:alphaModFix/>
          </a:blip>
          <a:srcRect/>
          <a:stretch/>
        </p:blipFill>
        <p:spPr>
          <a:xfrm>
            <a:off x="0" y="6482654"/>
            <a:ext cx="12192000" cy="132588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3"/>
        <p:cNvGrpSpPr/>
        <p:nvPr/>
      </p:nvGrpSpPr>
      <p:grpSpPr>
        <a:xfrm>
          <a:off x="0" y="0"/>
          <a:ext cx="0" cy="0"/>
          <a:chOff x="0" y="0"/>
          <a:chExt cx="0" cy="0"/>
        </a:xfrm>
      </p:grpSpPr>
      <p:sp>
        <p:nvSpPr>
          <p:cNvPr id="314" name="Google Shape;314;p35"/>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5"/>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16" name="Google Shape;316;p35"/>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sp>
        <p:nvSpPr>
          <p:cNvPr id="317" name="Google Shape;317;p35"/>
          <p:cNvSpPr/>
          <p:nvPr/>
        </p:nvSpPr>
        <p:spPr>
          <a:xfrm>
            <a:off x="0" y="0"/>
            <a:ext cx="12192000" cy="633431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18" name="Google Shape;318;p35"/>
          <p:cNvSpPr txBox="1">
            <a:spLocks noGrp="1"/>
          </p:cNvSpPr>
          <p:nvPr>
            <p:ph type="title"/>
          </p:nvPr>
        </p:nvSpPr>
        <p:spPr>
          <a:xfrm>
            <a:off x="5289754" y="639097"/>
            <a:ext cx="6253317" cy="3686015"/>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262626"/>
              </a:buClr>
              <a:buSzPts val="5000"/>
              <a:buFont typeface="Calibri"/>
              <a:buNone/>
            </a:pPr>
            <a:r>
              <a:rPr lang="en-US" sz="5000">
                <a:solidFill>
                  <a:srgbClr val="262626"/>
                </a:solidFill>
              </a:rPr>
              <a:t>Q: Would you describe this scene as a hostile work environment? </a:t>
            </a:r>
            <a:br>
              <a:rPr lang="en-US" sz="5000">
                <a:solidFill>
                  <a:srgbClr val="262626"/>
                </a:solidFill>
              </a:rPr>
            </a:br>
            <a:r>
              <a:rPr lang="en-US" sz="5000">
                <a:solidFill>
                  <a:srgbClr val="262626"/>
                </a:solidFill>
              </a:rPr>
              <a:t> </a:t>
            </a:r>
            <a:endParaRPr/>
          </a:p>
        </p:txBody>
      </p:sp>
      <p:sp>
        <p:nvSpPr>
          <p:cNvPr id="319" name="Google Shape;319;p35"/>
          <p:cNvSpPr txBox="1">
            <a:spLocks noGrp="1"/>
          </p:cNvSpPr>
          <p:nvPr>
            <p:ph type="body" idx="1"/>
          </p:nvPr>
        </p:nvSpPr>
        <p:spPr>
          <a:xfrm>
            <a:off x="5289753" y="4455621"/>
            <a:ext cx="6269347" cy="123861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400"/>
              <a:buNone/>
            </a:pPr>
            <a:r>
              <a:rPr lang="en-US" sz="2400" cap="none">
                <a:solidFill>
                  <a:srgbClr val="262626"/>
                </a:solidFill>
                <a:latin typeface="Calibri"/>
                <a:ea typeface="Calibri"/>
                <a:cs typeface="Calibri"/>
                <a:sym typeface="Calibri"/>
              </a:rPr>
              <a:t> </a:t>
            </a:r>
            <a:endParaRPr/>
          </a:p>
        </p:txBody>
      </p:sp>
      <p:pic>
        <p:nvPicPr>
          <p:cNvPr id="320" name="Google Shape;320;p35" descr="Group brainstorm"/>
          <p:cNvPicPr preferRelativeResize="0"/>
          <p:nvPr/>
        </p:nvPicPr>
        <p:blipFill rotWithShape="1">
          <a:blip r:embed="rId3">
            <a:alphaModFix/>
          </a:blip>
          <a:srcRect/>
          <a:stretch/>
        </p:blipFill>
        <p:spPr>
          <a:xfrm>
            <a:off x="633999" y="1163529"/>
            <a:ext cx="4001315" cy="4001315"/>
          </a:xfrm>
          <a:prstGeom prst="rect">
            <a:avLst/>
          </a:prstGeom>
          <a:noFill/>
          <a:ln>
            <a:noFill/>
          </a:ln>
        </p:spPr>
      </p:pic>
      <p:cxnSp>
        <p:nvCxnSpPr>
          <p:cNvPr id="321" name="Google Shape;321;p35"/>
          <p:cNvCxnSpPr/>
          <p:nvPr/>
        </p:nvCxnSpPr>
        <p:spPr>
          <a:xfrm>
            <a:off x="5447071" y="4343400"/>
            <a:ext cx="5636107" cy="0"/>
          </a:xfrm>
          <a:prstGeom prst="straightConnector1">
            <a:avLst/>
          </a:prstGeom>
          <a:noFill/>
          <a:ln w="9525" cap="flat" cmpd="sng">
            <a:solidFill>
              <a:schemeClr val="dk2">
                <a:alpha val="89803"/>
              </a:schemeClr>
            </a:solidFill>
            <a:prstDash val="solid"/>
            <a:round/>
            <a:headEnd type="none" w="sm" len="sm"/>
            <a:tailEnd type="none" w="sm" len="sm"/>
          </a:ln>
        </p:spPr>
      </p:cxnSp>
      <p:sp>
        <p:nvSpPr>
          <p:cNvPr id="322" name="Google Shape;322;p35"/>
          <p:cNvSpPr/>
          <p:nvPr/>
        </p:nvSpPr>
        <p:spPr>
          <a:xfrm>
            <a:off x="15" y="6334316"/>
            <a:ext cx="12191985" cy="6648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5"/>
          <p:cNvSpPr/>
          <p:nvPr/>
        </p:nvSpPr>
        <p:spPr>
          <a:xfrm>
            <a:off x="1" y="6400800"/>
            <a:ext cx="121920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24" name="Google Shape;324;p35"/>
          <p:cNvPicPr preferRelativeResize="0"/>
          <p:nvPr/>
        </p:nvPicPr>
        <p:blipFill rotWithShape="1">
          <a:blip r:embed="rId4">
            <a:alphaModFix/>
          </a:blip>
          <a:srcRect/>
          <a:stretch/>
        </p:blipFill>
        <p:spPr>
          <a:xfrm>
            <a:off x="0" y="6482654"/>
            <a:ext cx="12192000" cy="132588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8"/>
        <p:cNvGrpSpPr/>
        <p:nvPr/>
      </p:nvGrpSpPr>
      <p:grpSpPr>
        <a:xfrm>
          <a:off x="0" y="0"/>
          <a:ext cx="0" cy="0"/>
          <a:chOff x="0" y="0"/>
          <a:chExt cx="0" cy="0"/>
        </a:xfrm>
      </p:grpSpPr>
      <p:sp>
        <p:nvSpPr>
          <p:cNvPr id="329" name="Google Shape;329;p36"/>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6"/>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31" name="Google Shape;331;p36"/>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sp>
        <p:nvSpPr>
          <p:cNvPr id="332" name="Google Shape;332;p36"/>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33" name="Google Shape;333;p36"/>
          <p:cNvSpPr txBox="1">
            <a:spLocks noGrp="1"/>
          </p:cNvSpPr>
          <p:nvPr>
            <p:ph type="title"/>
          </p:nvPr>
        </p:nvSpPr>
        <p:spPr>
          <a:xfrm>
            <a:off x="965201" y="643467"/>
            <a:ext cx="6255026" cy="5054008"/>
          </a:xfrm>
          <a:prstGeom prst="rect">
            <a:avLst/>
          </a:prstGeom>
          <a:noFill/>
          <a:ln>
            <a:noFill/>
          </a:ln>
        </p:spPr>
        <p:txBody>
          <a:bodyPr spcFirstLastPara="1" wrap="square" lIns="91425" tIns="45700" rIns="91425" bIns="45700" anchor="ctr" anchorCtr="0">
            <a:noAutofit/>
          </a:bodyPr>
          <a:lstStyle/>
          <a:p>
            <a:pPr marL="0" lvl="0" indent="0" algn="r" rtl="0">
              <a:lnSpc>
                <a:spcPct val="85000"/>
              </a:lnSpc>
              <a:spcBef>
                <a:spcPts val="0"/>
              </a:spcBef>
              <a:spcAft>
                <a:spcPts val="0"/>
              </a:spcAft>
              <a:buClr>
                <a:srgbClr val="262626"/>
              </a:buClr>
              <a:buSzPts val="8000"/>
              <a:buFont typeface="Calibri"/>
              <a:buNone/>
            </a:pPr>
            <a:r>
              <a:rPr lang="en-US" sz="8000" b="1">
                <a:solidFill>
                  <a:srgbClr val="262626"/>
                </a:solidFill>
              </a:rPr>
              <a:t>SEGMENT 2</a:t>
            </a:r>
            <a:endParaRPr/>
          </a:p>
        </p:txBody>
      </p:sp>
      <p:sp>
        <p:nvSpPr>
          <p:cNvPr id="334" name="Google Shape;334;p36"/>
          <p:cNvSpPr txBox="1">
            <a:spLocks noGrp="1"/>
          </p:cNvSpPr>
          <p:nvPr>
            <p:ph type="body" idx="2"/>
          </p:nvPr>
        </p:nvSpPr>
        <p:spPr>
          <a:xfrm>
            <a:off x="7870995" y="643467"/>
            <a:ext cx="3341488" cy="505400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000"/>
              <a:buNone/>
            </a:pPr>
            <a:r>
              <a:rPr lang="en-US" sz="3000" cap="none">
                <a:solidFill>
                  <a:schemeClr val="dk1"/>
                </a:solidFill>
                <a:latin typeface="Calibri"/>
                <a:ea typeface="Calibri"/>
                <a:cs typeface="Calibri"/>
                <a:sym typeface="Calibri"/>
              </a:rPr>
              <a:t>UNDERSTANDING SEXUAL HARASSMENT</a:t>
            </a:r>
            <a:endParaRPr/>
          </a:p>
        </p:txBody>
      </p:sp>
      <p:cxnSp>
        <p:nvCxnSpPr>
          <p:cNvPr id="335" name="Google Shape;335;p36"/>
          <p:cNvCxnSpPr/>
          <p:nvPr/>
        </p:nvCxnSpPr>
        <p:spPr>
          <a:xfrm>
            <a:off x="7534656" y="1391367"/>
            <a:ext cx="0" cy="3558208"/>
          </a:xfrm>
          <a:prstGeom prst="straightConnector1">
            <a:avLst/>
          </a:prstGeom>
          <a:noFill/>
          <a:ln w="12700" cap="flat" cmpd="sng">
            <a:solidFill>
              <a:schemeClr val="dk2"/>
            </a:solidFill>
            <a:prstDash val="solid"/>
            <a:round/>
            <a:headEnd type="none" w="sm" len="sm"/>
            <a:tailEnd type="none" w="sm" len="sm"/>
          </a:ln>
        </p:spPr>
      </p:cxnSp>
      <p:sp>
        <p:nvSpPr>
          <p:cNvPr id="336" name="Google Shape;336;p36"/>
          <p:cNvSpPr/>
          <p:nvPr/>
        </p:nvSpPr>
        <p:spPr>
          <a:xfrm>
            <a:off x="15" y="6340942"/>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6"/>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38" name="Google Shape;338;p36"/>
          <p:cNvPicPr preferRelativeResize="0"/>
          <p:nvPr/>
        </p:nvPicPr>
        <p:blipFill rotWithShape="1">
          <a:blip r:embed="rId3">
            <a:alphaModFix/>
          </a:blip>
          <a:srcRect/>
          <a:stretch/>
        </p:blipFill>
        <p:spPr>
          <a:xfrm>
            <a:off x="0" y="6482654"/>
            <a:ext cx="12192000" cy="132588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2"/>
        <p:cNvGrpSpPr/>
        <p:nvPr/>
      </p:nvGrpSpPr>
      <p:grpSpPr>
        <a:xfrm>
          <a:off x="0" y="0"/>
          <a:ext cx="0" cy="0"/>
          <a:chOff x="0" y="0"/>
          <a:chExt cx="0" cy="0"/>
        </a:xfrm>
      </p:grpSpPr>
      <p:sp>
        <p:nvSpPr>
          <p:cNvPr id="343" name="Google Shape;343;p37"/>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7"/>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45" name="Google Shape;345;p37"/>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sp>
        <p:nvSpPr>
          <p:cNvPr id="346" name="Google Shape;346;p37"/>
          <p:cNvSpPr/>
          <p:nvPr/>
        </p:nvSpPr>
        <p:spPr>
          <a:xfrm>
            <a:off x="0" y="0"/>
            <a:ext cx="12192000" cy="633431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47" name="Google Shape;347;p37"/>
          <p:cNvSpPr txBox="1">
            <a:spLocks noGrp="1"/>
          </p:cNvSpPr>
          <p:nvPr>
            <p:ph type="title"/>
          </p:nvPr>
        </p:nvSpPr>
        <p:spPr>
          <a:xfrm>
            <a:off x="5289754" y="639097"/>
            <a:ext cx="6253317" cy="3686015"/>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262626"/>
              </a:buClr>
              <a:buSzPts val="5000"/>
              <a:buFont typeface="Calibri"/>
              <a:buNone/>
            </a:pPr>
            <a:r>
              <a:rPr lang="en-US" sz="5000">
                <a:solidFill>
                  <a:srgbClr val="262626"/>
                </a:solidFill>
              </a:rPr>
              <a:t>Q: Is this sexual harassment?</a:t>
            </a:r>
            <a:endParaRPr/>
          </a:p>
        </p:txBody>
      </p:sp>
      <p:sp>
        <p:nvSpPr>
          <p:cNvPr id="348" name="Google Shape;348;p37"/>
          <p:cNvSpPr txBox="1">
            <a:spLocks noGrp="1"/>
          </p:cNvSpPr>
          <p:nvPr>
            <p:ph type="body" idx="1"/>
          </p:nvPr>
        </p:nvSpPr>
        <p:spPr>
          <a:xfrm>
            <a:off x="5289753" y="4455621"/>
            <a:ext cx="6269347" cy="123861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400"/>
              <a:buNone/>
            </a:pPr>
            <a:r>
              <a:rPr lang="en-US" sz="2400" cap="none">
                <a:solidFill>
                  <a:srgbClr val="262626"/>
                </a:solidFill>
                <a:latin typeface="Calibri"/>
                <a:ea typeface="Calibri"/>
                <a:cs typeface="Calibri"/>
                <a:sym typeface="Calibri"/>
              </a:rPr>
              <a:t> </a:t>
            </a:r>
            <a:endParaRPr/>
          </a:p>
        </p:txBody>
      </p:sp>
      <p:pic>
        <p:nvPicPr>
          <p:cNvPr id="349" name="Google Shape;349;p37" descr="Group brainstorm"/>
          <p:cNvPicPr preferRelativeResize="0"/>
          <p:nvPr/>
        </p:nvPicPr>
        <p:blipFill rotWithShape="1">
          <a:blip r:embed="rId3">
            <a:alphaModFix/>
          </a:blip>
          <a:srcRect/>
          <a:stretch/>
        </p:blipFill>
        <p:spPr>
          <a:xfrm>
            <a:off x="633999" y="1163529"/>
            <a:ext cx="4001315" cy="4001315"/>
          </a:xfrm>
          <a:prstGeom prst="rect">
            <a:avLst/>
          </a:prstGeom>
          <a:noFill/>
          <a:ln>
            <a:noFill/>
          </a:ln>
        </p:spPr>
      </p:pic>
      <p:cxnSp>
        <p:nvCxnSpPr>
          <p:cNvPr id="350" name="Google Shape;350;p37"/>
          <p:cNvCxnSpPr/>
          <p:nvPr/>
        </p:nvCxnSpPr>
        <p:spPr>
          <a:xfrm>
            <a:off x="5447071" y="4343400"/>
            <a:ext cx="5636107" cy="0"/>
          </a:xfrm>
          <a:prstGeom prst="straightConnector1">
            <a:avLst/>
          </a:prstGeom>
          <a:noFill/>
          <a:ln w="9525" cap="flat" cmpd="sng">
            <a:solidFill>
              <a:schemeClr val="dk2">
                <a:alpha val="89803"/>
              </a:schemeClr>
            </a:solidFill>
            <a:prstDash val="solid"/>
            <a:round/>
            <a:headEnd type="none" w="sm" len="sm"/>
            <a:tailEnd type="none" w="sm" len="sm"/>
          </a:ln>
        </p:spPr>
      </p:cxnSp>
      <p:sp>
        <p:nvSpPr>
          <p:cNvPr id="351" name="Google Shape;351;p37"/>
          <p:cNvSpPr/>
          <p:nvPr/>
        </p:nvSpPr>
        <p:spPr>
          <a:xfrm>
            <a:off x="15" y="6334316"/>
            <a:ext cx="12191985" cy="6648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7"/>
          <p:cNvSpPr/>
          <p:nvPr/>
        </p:nvSpPr>
        <p:spPr>
          <a:xfrm>
            <a:off x="1" y="6400800"/>
            <a:ext cx="121920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3" name="Google Shape;353;p37"/>
          <p:cNvPicPr preferRelativeResize="0"/>
          <p:nvPr/>
        </p:nvPicPr>
        <p:blipFill rotWithShape="1">
          <a:blip r:embed="rId4">
            <a:alphaModFix/>
          </a:blip>
          <a:srcRect/>
          <a:stretch/>
        </p:blipFill>
        <p:spPr>
          <a:xfrm>
            <a:off x="0" y="6482654"/>
            <a:ext cx="12192000" cy="132588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38"/>
          <p:cNvSpPr txBox="1">
            <a:spLocks noGrp="1"/>
          </p:cNvSpPr>
          <p:nvPr>
            <p:ph type="title" idx="4294967295"/>
          </p:nvPr>
        </p:nvSpPr>
        <p:spPr>
          <a:xfrm>
            <a:off x="1725094" y="446877"/>
            <a:ext cx="8849386" cy="1709542"/>
          </a:xfrm>
          <a:prstGeom prst="rect">
            <a:avLst/>
          </a:prstGeom>
          <a:noFill/>
          <a:ln>
            <a:noFill/>
          </a:ln>
        </p:spPr>
        <p:txBody>
          <a:bodyPr spcFirstLastPara="1" wrap="square" lIns="91425" tIns="45700" rIns="91425" bIns="45700" anchor="ctr" anchorCtr="0">
            <a:noAutofit/>
          </a:bodyPr>
          <a:lstStyle/>
          <a:p>
            <a:pPr marL="0" lvl="0" indent="0" algn="ctr" rtl="0">
              <a:lnSpc>
                <a:spcPct val="85000"/>
              </a:lnSpc>
              <a:spcBef>
                <a:spcPts val="0"/>
              </a:spcBef>
              <a:spcAft>
                <a:spcPts val="0"/>
              </a:spcAft>
              <a:buClr>
                <a:srgbClr val="3F3F3F"/>
              </a:buClr>
              <a:buSzPts val="3600"/>
              <a:buFont typeface="Calibri"/>
              <a:buNone/>
            </a:pPr>
            <a:r>
              <a:rPr lang="en-US" sz="3600" b="1" i="1"/>
              <a:t/>
            </a:r>
            <a:br>
              <a:rPr lang="en-US" sz="3600" b="1" i="1"/>
            </a:br>
            <a:r>
              <a:rPr lang="en-US" sz="3600" b="1" i="1"/>
              <a:t>Q: How Much Do You Know about Sexual Harassment?</a:t>
            </a:r>
            <a:br>
              <a:rPr lang="en-US" sz="3600" b="1" i="1"/>
            </a:br>
            <a:r>
              <a:rPr lang="en-US" sz="3600" i="1"/>
              <a:t/>
            </a:r>
            <a:br>
              <a:rPr lang="en-US" sz="3600" i="1"/>
            </a:br>
            <a:endParaRPr sz="3600"/>
          </a:p>
        </p:txBody>
      </p:sp>
      <p:pic>
        <p:nvPicPr>
          <p:cNvPr id="359" name="Google Shape;359;p38"/>
          <p:cNvPicPr preferRelativeResize="0"/>
          <p:nvPr/>
        </p:nvPicPr>
        <p:blipFill rotWithShape="1">
          <a:blip r:embed="rId3">
            <a:alphaModFix/>
          </a:blip>
          <a:srcRect/>
          <a:stretch/>
        </p:blipFill>
        <p:spPr>
          <a:xfrm>
            <a:off x="0" y="6482654"/>
            <a:ext cx="12192000" cy="1325880"/>
          </a:xfrm>
          <a:prstGeom prst="rect">
            <a:avLst/>
          </a:prstGeom>
          <a:noFill/>
          <a:ln>
            <a:noFill/>
          </a:ln>
        </p:spPr>
      </p:pic>
      <p:pic>
        <p:nvPicPr>
          <p:cNvPr id="360" name="Google Shape;360;p38"/>
          <p:cNvPicPr preferRelativeResize="0"/>
          <p:nvPr/>
        </p:nvPicPr>
        <p:blipFill rotWithShape="1">
          <a:blip r:embed="rId4">
            <a:alphaModFix/>
          </a:blip>
          <a:srcRect/>
          <a:stretch/>
        </p:blipFill>
        <p:spPr>
          <a:xfrm>
            <a:off x="3756900" y="1853249"/>
            <a:ext cx="3793446" cy="4046342"/>
          </a:xfrm>
          <a:prstGeom prst="rect">
            <a:avLst/>
          </a:prstGeom>
          <a:noFill/>
          <a:ln>
            <a:noFill/>
          </a:ln>
        </p:spPr>
      </p:pic>
      <p:sp>
        <p:nvSpPr>
          <p:cNvPr id="361" name="Google Shape;361;p38"/>
          <p:cNvSpPr txBox="1"/>
          <p:nvPr/>
        </p:nvSpPr>
        <p:spPr>
          <a:xfrm>
            <a:off x="10337121" y="7060212"/>
            <a:ext cx="2709404"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00" u="sng">
                <a:solidFill>
                  <a:schemeClr val="hlink"/>
                </a:solidFill>
                <a:latin typeface="Calibri"/>
                <a:ea typeface="Calibri"/>
                <a:cs typeface="Calibri"/>
                <a:sym typeface="Calibri"/>
                <a:hlinkClick r:id="rId5"/>
              </a:rPr>
              <a:t>This Photo</a:t>
            </a:r>
            <a:r>
              <a:rPr lang="en-US" sz="900">
                <a:solidFill>
                  <a:schemeClr val="dk1"/>
                </a:solidFill>
                <a:latin typeface="Calibri"/>
                <a:ea typeface="Calibri"/>
                <a:cs typeface="Calibri"/>
                <a:sym typeface="Calibri"/>
              </a:rPr>
              <a:t> by Unknown Author is licensed under </a:t>
            </a:r>
            <a:r>
              <a:rPr lang="en-US" sz="900" u="sng">
                <a:solidFill>
                  <a:schemeClr val="hlink"/>
                </a:solidFill>
                <a:latin typeface="Calibri"/>
                <a:ea typeface="Calibri"/>
                <a:cs typeface="Calibri"/>
                <a:sym typeface="Calibri"/>
                <a:hlinkClick r:id="rId6"/>
              </a:rPr>
              <a:t>CC BY-NC-ND</a:t>
            </a:r>
            <a:endParaRPr sz="900">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5"/>
        <p:cNvGrpSpPr/>
        <p:nvPr/>
      </p:nvGrpSpPr>
      <p:grpSpPr>
        <a:xfrm>
          <a:off x="0" y="0"/>
          <a:ext cx="0" cy="0"/>
          <a:chOff x="0" y="0"/>
          <a:chExt cx="0" cy="0"/>
        </a:xfrm>
      </p:grpSpPr>
      <p:sp>
        <p:nvSpPr>
          <p:cNvPr id="366" name="Google Shape;366;p39"/>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9"/>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68" name="Google Shape;368;p39"/>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sp>
        <p:nvSpPr>
          <p:cNvPr id="369" name="Google Shape;369;p39"/>
          <p:cNvSpPr/>
          <p:nvPr/>
        </p:nvSpPr>
        <p:spPr>
          <a:xfrm>
            <a:off x="0" y="0"/>
            <a:ext cx="12192000" cy="633431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70" name="Google Shape;370;p39"/>
          <p:cNvSpPr txBox="1">
            <a:spLocks noGrp="1"/>
          </p:cNvSpPr>
          <p:nvPr>
            <p:ph type="title"/>
          </p:nvPr>
        </p:nvSpPr>
        <p:spPr>
          <a:xfrm>
            <a:off x="5289754" y="639097"/>
            <a:ext cx="6253317" cy="3686015"/>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262626"/>
              </a:buClr>
              <a:buSzPts val="5000"/>
              <a:buFont typeface="Calibri"/>
              <a:buNone/>
            </a:pPr>
            <a:r>
              <a:rPr lang="en-US" sz="5000">
                <a:solidFill>
                  <a:srgbClr val="262626"/>
                </a:solidFill>
              </a:rPr>
              <a:t>Q: What is sexual harassment?  </a:t>
            </a:r>
            <a:endParaRPr/>
          </a:p>
        </p:txBody>
      </p:sp>
      <p:sp>
        <p:nvSpPr>
          <p:cNvPr id="371" name="Google Shape;371;p39"/>
          <p:cNvSpPr txBox="1">
            <a:spLocks noGrp="1"/>
          </p:cNvSpPr>
          <p:nvPr>
            <p:ph type="body" idx="1"/>
          </p:nvPr>
        </p:nvSpPr>
        <p:spPr>
          <a:xfrm>
            <a:off x="5289753" y="4455621"/>
            <a:ext cx="6269347" cy="123861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400"/>
              <a:buNone/>
            </a:pPr>
            <a:r>
              <a:rPr lang="en-US" sz="2400" cap="none">
                <a:solidFill>
                  <a:srgbClr val="262626"/>
                </a:solidFill>
                <a:latin typeface="Calibri"/>
                <a:ea typeface="Calibri"/>
                <a:cs typeface="Calibri"/>
                <a:sym typeface="Calibri"/>
              </a:rPr>
              <a:t> </a:t>
            </a:r>
            <a:endParaRPr/>
          </a:p>
        </p:txBody>
      </p:sp>
      <p:pic>
        <p:nvPicPr>
          <p:cNvPr id="372" name="Google Shape;372;p39" descr="Group brainstorm"/>
          <p:cNvPicPr preferRelativeResize="0"/>
          <p:nvPr/>
        </p:nvPicPr>
        <p:blipFill rotWithShape="1">
          <a:blip r:embed="rId3">
            <a:alphaModFix/>
          </a:blip>
          <a:srcRect/>
          <a:stretch/>
        </p:blipFill>
        <p:spPr>
          <a:xfrm>
            <a:off x="633999" y="1163529"/>
            <a:ext cx="4001315" cy="4001315"/>
          </a:xfrm>
          <a:prstGeom prst="rect">
            <a:avLst/>
          </a:prstGeom>
          <a:noFill/>
          <a:ln>
            <a:noFill/>
          </a:ln>
        </p:spPr>
      </p:pic>
      <p:cxnSp>
        <p:nvCxnSpPr>
          <p:cNvPr id="373" name="Google Shape;373;p39"/>
          <p:cNvCxnSpPr/>
          <p:nvPr/>
        </p:nvCxnSpPr>
        <p:spPr>
          <a:xfrm>
            <a:off x="5447071" y="4343400"/>
            <a:ext cx="5636107" cy="0"/>
          </a:xfrm>
          <a:prstGeom prst="straightConnector1">
            <a:avLst/>
          </a:prstGeom>
          <a:noFill/>
          <a:ln w="9525" cap="flat" cmpd="sng">
            <a:solidFill>
              <a:schemeClr val="dk2">
                <a:alpha val="89803"/>
              </a:schemeClr>
            </a:solidFill>
            <a:prstDash val="solid"/>
            <a:round/>
            <a:headEnd type="none" w="sm" len="sm"/>
            <a:tailEnd type="none" w="sm" len="sm"/>
          </a:ln>
        </p:spPr>
      </p:cxnSp>
      <p:sp>
        <p:nvSpPr>
          <p:cNvPr id="374" name="Google Shape;374;p39"/>
          <p:cNvSpPr/>
          <p:nvPr/>
        </p:nvSpPr>
        <p:spPr>
          <a:xfrm>
            <a:off x="15" y="6334316"/>
            <a:ext cx="12191985" cy="6648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9"/>
          <p:cNvSpPr/>
          <p:nvPr/>
        </p:nvSpPr>
        <p:spPr>
          <a:xfrm>
            <a:off x="1" y="6400800"/>
            <a:ext cx="121920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76" name="Google Shape;376;p39"/>
          <p:cNvPicPr preferRelativeResize="0"/>
          <p:nvPr/>
        </p:nvPicPr>
        <p:blipFill rotWithShape="1">
          <a:blip r:embed="rId4">
            <a:alphaModFix/>
          </a:blip>
          <a:srcRect/>
          <a:stretch/>
        </p:blipFill>
        <p:spPr>
          <a:xfrm>
            <a:off x="0" y="6482654"/>
            <a:ext cx="12192000" cy="132588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40"/>
          <p:cNvSpPr txBox="1">
            <a:spLocks noGrp="1"/>
          </p:cNvSpPr>
          <p:nvPr>
            <p:ph type="title"/>
          </p:nvPr>
        </p:nvSpPr>
        <p:spPr>
          <a:xfrm>
            <a:off x="1046921" y="-318053"/>
            <a:ext cx="9843715" cy="2132241"/>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000"/>
              <a:buFont typeface="Calibri"/>
              <a:buNone/>
            </a:pPr>
            <a:r>
              <a:rPr lang="en-US" sz="4000" b="1"/>
              <a:t>Pre-test content</a:t>
            </a:r>
            <a:endParaRPr sz="4000"/>
          </a:p>
        </p:txBody>
      </p:sp>
      <p:sp>
        <p:nvSpPr>
          <p:cNvPr id="382" name="Google Shape;382;p40"/>
          <p:cNvSpPr txBox="1">
            <a:spLocks noGrp="1"/>
          </p:cNvSpPr>
          <p:nvPr>
            <p:ph type="body" idx="1"/>
          </p:nvPr>
        </p:nvSpPr>
        <p:spPr>
          <a:xfrm>
            <a:off x="1097280" y="2135102"/>
            <a:ext cx="9997440" cy="4023360"/>
          </a:xfrm>
          <a:prstGeom prst="rect">
            <a:avLst/>
          </a:prstGeom>
          <a:noFill/>
          <a:ln>
            <a:noFill/>
          </a:ln>
        </p:spPr>
        <p:txBody>
          <a:bodyPr spcFirstLastPara="1" wrap="square" lIns="0" tIns="45700" rIns="0" bIns="45700" anchor="t" anchorCtr="0">
            <a:noAutofit/>
          </a:bodyPr>
          <a:lstStyle/>
          <a:p>
            <a:pPr marL="514350" lvl="0" indent="-514350" algn="l" rtl="0">
              <a:lnSpc>
                <a:spcPct val="90000"/>
              </a:lnSpc>
              <a:spcBef>
                <a:spcPts val="0"/>
              </a:spcBef>
              <a:spcAft>
                <a:spcPts val="0"/>
              </a:spcAft>
              <a:buSzPts val="3000"/>
              <a:buFont typeface="Calibri"/>
              <a:buAutoNum type="arabicPeriod"/>
            </a:pPr>
            <a:r>
              <a:rPr lang="en-US" sz="3000">
                <a:latin typeface="Calibri"/>
                <a:ea typeface="Calibri"/>
                <a:cs typeface="Calibri"/>
                <a:sym typeface="Calibri"/>
              </a:rPr>
              <a:t>What is sexual harassment?</a:t>
            </a:r>
            <a:endParaRPr/>
          </a:p>
          <a:p>
            <a:pPr marL="514350" lvl="0" indent="-514350" algn="l" rtl="0">
              <a:lnSpc>
                <a:spcPct val="90000"/>
              </a:lnSpc>
              <a:spcBef>
                <a:spcPts val="1400"/>
              </a:spcBef>
              <a:spcAft>
                <a:spcPts val="0"/>
              </a:spcAft>
              <a:buSzPts val="3000"/>
              <a:buFont typeface="Calibri"/>
              <a:buAutoNum type="arabicPeriod"/>
            </a:pPr>
            <a:r>
              <a:rPr lang="en-US" sz="3000">
                <a:latin typeface="Calibri"/>
                <a:ea typeface="Calibri"/>
                <a:cs typeface="Calibri"/>
                <a:sym typeface="Calibri"/>
              </a:rPr>
              <a:t>Is sexual harassment a crime?</a:t>
            </a:r>
            <a:endParaRPr/>
          </a:p>
          <a:p>
            <a:pPr marL="514350" lvl="0" indent="-514350" algn="l" rtl="0">
              <a:lnSpc>
                <a:spcPct val="90000"/>
              </a:lnSpc>
              <a:spcBef>
                <a:spcPts val="1400"/>
              </a:spcBef>
              <a:spcAft>
                <a:spcPts val="0"/>
              </a:spcAft>
              <a:buSzPts val="3000"/>
              <a:buFont typeface="Calibri"/>
              <a:buAutoNum type="arabicPeriod"/>
            </a:pPr>
            <a:r>
              <a:rPr lang="en-US" sz="3000">
                <a:latin typeface="Calibri"/>
                <a:ea typeface="Calibri"/>
                <a:cs typeface="Calibri"/>
                <a:sym typeface="Calibri"/>
              </a:rPr>
              <a:t>How prevalent is sexual harassment in agriculture?</a:t>
            </a:r>
            <a:endParaRPr/>
          </a:p>
          <a:p>
            <a:pPr marL="514350" lvl="0" indent="-514350" algn="l" rtl="0">
              <a:lnSpc>
                <a:spcPct val="90000"/>
              </a:lnSpc>
              <a:spcBef>
                <a:spcPts val="1400"/>
              </a:spcBef>
              <a:spcAft>
                <a:spcPts val="0"/>
              </a:spcAft>
              <a:buSzPts val="3000"/>
              <a:buFont typeface="Calibri"/>
              <a:buAutoNum type="arabicPeriod"/>
            </a:pPr>
            <a:r>
              <a:rPr lang="en-US" sz="3000">
                <a:latin typeface="Calibri"/>
                <a:ea typeface="Calibri"/>
                <a:cs typeface="Calibri"/>
                <a:sym typeface="Calibri"/>
              </a:rPr>
              <a:t>Who is most likely to be a victim of sexual harassment? </a:t>
            </a:r>
            <a:endParaRPr/>
          </a:p>
          <a:p>
            <a:pPr marL="514350" lvl="0" indent="-514350" algn="l" rtl="0">
              <a:lnSpc>
                <a:spcPct val="90000"/>
              </a:lnSpc>
              <a:spcBef>
                <a:spcPts val="1400"/>
              </a:spcBef>
              <a:spcAft>
                <a:spcPts val="0"/>
              </a:spcAft>
              <a:buSzPts val="3000"/>
              <a:buFont typeface="Calibri"/>
              <a:buAutoNum type="arabicPeriod"/>
            </a:pPr>
            <a:r>
              <a:rPr lang="en-US" sz="3000">
                <a:latin typeface="Calibri"/>
                <a:ea typeface="Calibri"/>
                <a:cs typeface="Calibri"/>
                <a:sym typeface="Calibri"/>
              </a:rPr>
              <a:t>What are the most common forms of sexual harassment?</a:t>
            </a:r>
            <a:br>
              <a:rPr lang="en-US" sz="3000">
                <a:latin typeface="Calibri"/>
                <a:ea typeface="Calibri"/>
                <a:cs typeface="Calibri"/>
                <a:sym typeface="Calibri"/>
              </a:rPr>
            </a:br>
            <a:endParaRPr/>
          </a:p>
        </p:txBody>
      </p:sp>
      <p:pic>
        <p:nvPicPr>
          <p:cNvPr id="383" name="Google Shape;383;p40"/>
          <p:cNvPicPr preferRelativeResize="0"/>
          <p:nvPr/>
        </p:nvPicPr>
        <p:blipFill rotWithShape="1">
          <a:blip r:embed="rId3">
            <a:alphaModFix/>
          </a:blip>
          <a:srcRect/>
          <a:stretch/>
        </p:blipFill>
        <p:spPr>
          <a:xfrm>
            <a:off x="0" y="6482654"/>
            <a:ext cx="12192000" cy="132588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7"/>
        <p:cNvGrpSpPr/>
        <p:nvPr/>
      </p:nvGrpSpPr>
      <p:grpSpPr>
        <a:xfrm>
          <a:off x="0" y="0"/>
          <a:ext cx="0" cy="0"/>
          <a:chOff x="0" y="0"/>
          <a:chExt cx="0" cy="0"/>
        </a:xfrm>
      </p:grpSpPr>
      <p:sp>
        <p:nvSpPr>
          <p:cNvPr id="388" name="Google Shape;388;p41"/>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1"/>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90" name="Google Shape;390;p41"/>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sp>
        <p:nvSpPr>
          <p:cNvPr id="391" name="Google Shape;391;p41"/>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92" name="Google Shape;392;p41"/>
          <p:cNvSpPr txBox="1">
            <a:spLocks noGrp="1"/>
          </p:cNvSpPr>
          <p:nvPr>
            <p:ph type="title"/>
          </p:nvPr>
        </p:nvSpPr>
        <p:spPr>
          <a:xfrm>
            <a:off x="1193494" y="1250379"/>
            <a:ext cx="6255026" cy="5054008"/>
          </a:xfrm>
          <a:prstGeom prst="rect">
            <a:avLst/>
          </a:prstGeom>
          <a:noFill/>
          <a:ln>
            <a:noFill/>
          </a:ln>
        </p:spPr>
        <p:txBody>
          <a:bodyPr spcFirstLastPara="1" wrap="square" lIns="91425" tIns="45700" rIns="91425" bIns="45700" anchor="ctr" anchorCtr="0">
            <a:noAutofit/>
          </a:bodyPr>
          <a:lstStyle/>
          <a:p>
            <a:pPr marL="0" lvl="0" indent="0" algn="r" rtl="0">
              <a:lnSpc>
                <a:spcPct val="85000"/>
              </a:lnSpc>
              <a:spcBef>
                <a:spcPts val="0"/>
              </a:spcBef>
              <a:spcAft>
                <a:spcPts val="0"/>
              </a:spcAft>
              <a:buClr>
                <a:srgbClr val="262626"/>
              </a:buClr>
              <a:buSzPts val="4000"/>
              <a:buFont typeface="Calibri"/>
              <a:buNone/>
            </a:pPr>
            <a:r>
              <a:rPr lang="en-US" sz="4000">
                <a:solidFill>
                  <a:srgbClr val="262626"/>
                </a:solidFill>
              </a:rPr>
              <a:t>Unwelcome sexual advances, requests for sexual favors, </a:t>
            </a:r>
            <a:br>
              <a:rPr lang="en-US" sz="4000">
                <a:solidFill>
                  <a:srgbClr val="262626"/>
                </a:solidFill>
              </a:rPr>
            </a:br>
            <a:r>
              <a:rPr lang="en-US" sz="4000">
                <a:solidFill>
                  <a:srgbClr val="262626"/>
                </a:solidFill>
              </a:rPr>
              <a:t>  and other verbal or </a:t>
            </a:r>
            <a:br>
              <a:rPr lang="en-US" sz="4000">
                <a:solidFill>
                  <a:srgbClr val="262626"/>
                </a:solidFill>
              </a:rPr>
            </a:br>
            <a:r>
              <a:rPr lang="en-US" sz="4000">
                <a:solidFill>
                  <a:srgbClr val="262626"/>
                </a:solidFill>
              </a:rPr>
              <a:t>          physical harassment of a sexual nature. </a:t>
            </a:r>
            <a:br>
              <a:rPr lang="en-US" sz="4000">
                <a:solidFill>
                  <a:srgbClr val="262626"/>
                </a:solidFill>
              </a:rPr>
            </a:br>
            <a:r>
              <a:rPr lang="en-US" sz="4000">
                <a:solidFill>
                  <a:srgbClr val="262626"/>
                </a:solidFill>
              </a:rPr>
              <a:t/>
            </a:r>
            <a:br>
              <a:rPr lang="en-US" sz="4000">
                <a:solidFill>
                  <a:srgbClr val="262626"/>
                </a:solidFill>
              </a:rPr>
            </a:br>
            <a:endParaRPr sz="4000">
              <a:solidFill>
                <a:srgbClr val="262626"/>
              </a:solidFill>
            </a:endParaRPr>
          </a:p>
        </p:txBody>
      </p:sp>
      <p:sp>
        <p:nvSpPr>
          <p:cNvPr id="393" name="Google Shape;393;p41"/>
          <p:cNvSpPr txBox="1">
            <a:spLocks noGrp="1"/>
          </p:cNvSpPr>
          <p:nvPr>
            <p:ph type="body" idx="2"/>
          </p:nvPr>
        </p:nvSpPr>
        <p:spPr>
          <a:xfrm>
            <a:off x="7870994" y="643467"/>
            <a:ext cx="3819425" cy="505400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n-US" sz="4400" cap="none">
                <a:solidFill>
                  <a:schemeClr val="dk2"/>
                </a:solidFill>
                <a:latin typeface="Calibri"/>
                <a:ea typeface="Calibri"/>
                <a:cs typeface="Calibri"/>
                <a:sym typeface="Calibri"/>
              </a:rPr>
              <a:t>SEXUAL HARASSMENT</a:t>
            </a:r>
            <a:endParaRPr/>
          </a:p>
        </p:txBody>
      </p:sp>
      <p:cxnSp>
        <p:nvCxnSpPr>
          <p:cNvPr id="394" name="Google Shape;394;p41"/>
          <p:cNvCxnSpPr/>
          <p:nvPr/>
        </p:nvCxnSpPr>
        <p:spPr>
          <a:xfrm>
            <a:off x="7534656" y="1391367"/>
            <a:ext cx="0" cy="3558208"/>
          </a:xfrm>
          <a:prstGeom prst="straightConnector1">
            <a:avLst/>
          </a:prstGeom>
          <a:noFill/>
          <a:ln w="12700" cap="flat" cmpd="sng">
            <a:solidFill>
              <a:schemeClr val="dk2"/>
            </a:solidFill>
            <a:prstDash val="solid"/>
            <a:round/>
            <a:headEnd type="none" w="sm" len="sm"/>
            <a:tailEnd type="none" w="sm" len="sm"/>
          </a:ln>
        </p:spPr>
      </p:cxnSp>
      <p:sp>
        <p:nvSpPr>
          <p:cNvPr id="395" name="Google Shape;395;p41"/>
          <p:cNvSpPr/>
          <p:nvPr/>
        </p:nvSpPr>
        <p:spPr>
          <a:xfrm>
            <a:off x="15" y="6340942"/>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1"/>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97" name="Google Shape;397;p41"/>
          <p:cNvPicPr preferRelativeResize="0"/>
          <p:nvPr/>
        </p:nvPicPr>
        <p:blipFill rotWithShape="1">
          <a:blip r:embed="rId3">
            <a:alphaModFix/>
          </a:blip>
          <a:srcRect/>
          <a:stretch/>
        </p:blipFill>
        <p:spPr>
          <a:xfrm>
            <a:off x="0" y="6482654"/>
            <a:ext cx="12192000" cy="132588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6"/>
        <p:cNvGrpSpPr/>
        <p:nvPr/>
      </p:nvGrpSpPr>
      <p:grpSpPr>
        <a:xfrm>
          <a:off x="0" y="0"/>
          <a:ext cx="0" cy="0"/>
          <a:chOff x="0" y="0"/>
          <a:chExt cx="0" cy="0"/>
        </a:xfrm>
      </p:grpSpPr>
      <p:pic>
        <p:nvPicPr>
          <p:cNvPr id="127" name="Google Shape;127;p15"/>
          <p:cNvPicPr preferRelativeResize="0"/>
          <p:nvPr/>
        </p:nvPicPr>
        <p:blipFill rotWithShape="1">
          <a:blip r:embed="rId3">
            <a:alphaModFix/>
          </a:blip>
          <a:srcRect/>
          <a:stretch/>
        </p:blipFill>
        <p:spPr>
          <a:xfrm>
            <a:off x="0" y="6482654"/>
            <a:ext cx="12192000" cy="1325880"/>
          </a:xfrm>
          <a:prstGeom prst="rect">
            <a:avLst/>
          </a:prstGeom>
          <a:noFill/>
          <a:ln>
            <a:noFill/>
          </a:ln>
        </p:spPr>
      </p:pic>
      <p:sp>
        <p:nvSpPr>
          <p:cNvPr id="128" name="Google Shape;128;p15"/>
          <p:cNvSpPr/>
          <p:nvPr/>
        </p:nvSpPr>
        <p:spPr>
          <a:xfrm>
            <a:off x="1946156" y="157735"/>
            <a:ext cx="8161200" cy="3638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00" i="0" u="none" strike="noStrike" cap="none">
                <a:solidFill>
                  <a:schemeClr val="dk1"/>
                </a:solidFill>
                <a:latin typeface="Calibri"/>
                <a:ea typeface="Calibri"/>
                <a:cs typeface="Calibri"/>
                <a:sym typeface="Calibri"/>
              </a:rPr>
              <a:t>Enough is enough!</a:t>
            </a:r>
            <a:endParaRPr sz="900">
              <a:latin typeface="Calibri"/>
              <a:ea typeface="Calibri"/>
              <a:cs typeface="Calibri"/>
              <a:sym typeface="Calibri"/>
            </a:endParaRPr>
          </a:p>
          <a:p>
            <a:pPr marL="0" marR="0" lvl="0" indent="0" algn="l" rtl="0">
              <a:spcBef>
                <a:spcPts val="0"/>
              </a:spcBef>
              <a:spcAft>
                <a:spcPts val="0"/>
              </a:spcAft>
              <a:buNone/>
            </a:pPr>
            <a:r>
              <a:rPr lang="en-US" sz="900">
                <a:solidFill>
                  <a:schemeClr val="dk1"/>
                </a:solidFill>
                <a:latin typeface="Calibri"/>
                <a:ea typeface="Calibri"/>
                <a:cs typeface="Calibri"/>
                <a:sym typeface="Calibri"/>
              </a:rPr>
              <a:t>We arrive at the fields </a:t>
            </a:r>
            <a:endParaRPr sz="900">
              <a:latin typeface="Calibri"/>
              <a:ea typeface="Calibri"/>
              <a:cs typeface="Calibri"/>
              <a:sym typeface="Calibri"/>
            </a:endParaRPr>
          </a:p>
          <a:p>
            <a:pPr marL="0" marR="0" lvl="0" indent="0" algn="l" rtl="0">
              <a:spcBef>
                <a:spcPts val="0"/>
              </a:spcBef>
              <a:spcAft>
                <a:spcPts val="0"/>
              </a:spcAft>
              <a:buNone/>
            </a:pPr>
            <a:r>
              <a:rPr lang="en-US" sz="900">
                <a:solidFill>
                  <a:schemeClr val="dk1"/>
                </a:solidFill>
                <a:latin typeface="Calibri"/>
                <a:ea typeface="Calibri"/>
                <a:cs typeface="Calibri"/>
                <a:sym typeface="Calibri"/>
              </a:rPr>
              <a:t>to start our work.</a:t>
            </a:r>
            <a:endParaRPr sz="900">
              <a:latin typeface="Calibri"/>
              <a:ea typeface="Calibri"/>
              <a:cs typeface="Calibri"/>
              <a:sym typeface="Calibri"/>
            </a:endParaRPr>
          </a:p>
          <a:p>
            <a:pPr marL="0" marR="0" lvl="0" indent="0" algn="l" rtl="0">
              <a:spcBef>
                <a:spcPts val="0"/>
              </a:spcBef>
              <a:spcAft>
                <a:spcPts val="0"/>
              </a:spcAft>
              <a:buNone/>
            </a:pPr>
            <a:r>
              <a:rPr lang="en-US" sz="900">
                <a:solidFill>
                  <a:schemeClr val="dk1"/>
                </a:solidFill>
                <a:latin typeface="Calibri"/>
                <a:ea typeface="Calibri"/>
                <a:cs typeface="Calibri"/>
                <a:sym typeface="Calibri"/>
              </a:rPr>
              <a:t>We always hear someone saying,</a:t>
            </a:r>
            <a:endParaRPr sz="900">
              <a:latin typeface="Calibri"/>
              <a:ea typeface="Calibri"/>
              <a:cs typeface="Calibri"/>
              <a:sym typeface="Calibri"/>
            </a:endParaRPr>
          </a:p>
          <a:p>
            <a:pPr marL="0" marR="0" lvl="0" indent="0" algn="l" rtl="0">
              <a:spcBef>
                <a:spcPts val="0"/>
              </a:spcBef>
              <a:spcAft>
                <a:spcPts val="0"/>
              </a:spcAft>
              <a:buNone/>
            </a:pPr>
            <a:r>
              <a:rPr lang="en-US" sz="900">
                <a:solidFill>
                  <a:schemeClr val="dk1"/>
                </a:solidFill>
                <a:latin typeface="Calibri"/>
                <a:ea typeface="Calibri"/>
                <a:cs typeface="Calibri"/>
                <a:sym typeface="Calibri"/>
              </a:rPr>
              <a:t>‘What a nice ass you have!”</a:t>
            </a:r>
            <a:endParaRPr sz="900">
              <a:latin typeface="Calibri"/>
              <a:ea typeface="Calibri"/>
              <a:cs typeface="Calibri"/>
              <a:sym typeface="Calibri"/>
            </a:endParaRPr>
          </a:p>
          <a:p>
            <a:pPr marL="0" marR="0" lvl="0" indent="0" algn="l" rtl="0">
              <a:spcBef>
                <a:spcPts val="0"/>
              </a:spcBef>
              <a:spcAft>
                <a:spcPts val="0"/>
              </a:spcAft>
              <a:buNone/>
            </a:pPr>
            <a:r>
              <a:rPr lang="en-US" sz="900">
                <a:solidFill>
                  <a:schemeClr val="dk1"/>
                </a:solidFill>
                <a:latin typeface="Calibri"/>
                <a:ea typeface="Calibri"/>
                <a:cs typeface="Calibri"/>
                <a:sym typeface="Calibri"/>
              </a:rPr>
              <a:t>Get to work already.’</a:t>
            </a:r>
            <a:endParaRPr sz="900">
              <a:latin typeface="Calibri"/>
              <a:ea typeface="Calibri"/>
              <a:cs typeface="Calibri"/>
              <a:sym typeface="Calibri"/>
            </a:endParaRPr>
          </a:p>
          <a:p>
            <a:pPr marL="0" marR="0" lvl="0" indent="0" algn="l" rtl="0">
              <a:spcBef>
                <a:spcPts val="0"/>
              </a:spcBef>
              <a:spcAft>
                <a:spcPts val="0"/>
              </a:spcAft>
              <a:buNone/>
            </a:pPr>
            <a:endParaRPr sz="900">
              <a:solidFill>
                <a:schemeClr val="dk1"/>
              </a:solidFill>
              <a:latin typeface="Calibri"/>
              <a:ea typeface="Calibri"/>
              <a:cs typeface="Calibri"/>
              <a:sym typeface="Calibri"/>
            </a:endParaRPr>
          </a:p>
          <a:p>
            <a:pPr marL="0" marR="0" lvl="0" indent="0" algn="l" rtl="0">
              <a:spcBef>
                <a:spcPts val="0"/>
              </a:spcBef>
              <a:spcAft>
                <a:spcPts val="0"/>
              </a:spcAft>
              <a:buNone/>
            </a:pPr>
            <a:r>
              <a:rPr lang="en-US" sz="900">
                <a:solidFill>
                  <a:schemeClr val="dk1"/>
                </a:solidFill>
                <a:latin typeface="Calibri"/>
                <a:ea typeface="Calibri"/>
                <a:cs typeface="Calibri"/>
                <a:sym typeface="Calibri"/>
              </a:rPr>
              <a:t>Enough is enough!</a:t>
            </a:r>
            <a:endParaRPr sz="900">
              <a:latin typeface="Calibri"/>
              <a:ea typeface="Calibri"/>
              <a:cs typeface="Calibri"/>
              <a:sym typeface="Calibri"/>
            </a:endParaRPr>
          </a:p>
          <a:p>
            <a:pPr marL="0" marR="0" lvl="0" indent="0" algn="l" rtl="0">
              <a:spcBef>
                <a:spcPts val="0"/>
              </a:spcBef>
              <a:spcAft>
                <a:spcPts val="0"/>
              </a:spcAft>
              <a:buNone/>
            </a:pPr>
            <a:r>
              <a:rPr lang="en-US" sz="900">
                <a:solidFill>
                  <a:schemeClr val="dk1"/>
                </a:solidFill>
                <a:latin typeface="Calibri"/>
                <a:ea typeface="Calibri"/>
                <a:cs typeface="Calibri"/>
                <a:sym typeface="Calibri"/>
              </a:rPr>
              <a:t>Some  supervisors they want to </a:t>
            </a:r>
            <a:endParaRPr sz="900">
              <a:latin typeface="Calibri"/>
              <a:ea typeface="Calibri"/>
              <a:cs typeface="Calibri"/>
              <a:sym typeface="Calibri"/>
            </a:endParaRPr>
          </a:p>
          <a:p>
            <a:pPr marL="0" marR="0" lvl="0" indent="0" algn="l" rtl="0">
              <a:spcBef>
                <a:spcPts val="0"/>
              </a:spcBef>
              <a:spcAft>
                <a:spcPts val="0"/>
              </a:spcAft>
              <a:buNone/>
            </a:pPr>
            <a:r>
              <a:rPr lang="en-US" sz="900">
                <a:solidFill>
                  <a:schemeClr val="dk1"/>
                </a:solidFill>
                <a:latin typeface="Calibri"/>
                <a:ea typeface="Calibri"/>
                <a:cs typeface="Calibri"/>
                <a:sym typeface="Calibri"/>
              </a:rPr>
              <a:t>have you,</a:t>
            </a:r>
            <a:r>
              <a:rPr lang="en-US" sz="900">
                <a:latin typeface="Calibri"/>
                <a:ea typeface="Calibri"/>
                <a:cs typeface="Calibri"/>
                <a:sym typeface="Calibri"/>
              </a:rPr>
              <a:t> </a:t>
            </a:r>
            <a:r>
              <a:rPr lang="en-US" sz="900">
                <a:solidFill>
                  <a:schemeClr val="dk1"/>
                </a:solidFill>
                <a:latin typeface="Calibri"/>
                <a:ea typeface="Calibri"/>
                <a:cs typeface="Calibri"/>
                <a:sym typeface="Calibri"/>
              </a:rPr>
              <a:t>offering you more hours</a:t>
            </a:r>
            <a:endParaRPr sz="900">
              <a:latin typeface="Calibri"/>
              <a:ea typeface="Calibri"/>
              <a:cs typeface="Calibri"/>
              <a:sym typeface="Calibri"/>
            </a:endParaRPr>
          </a:p>
          <a:p>
            <a:pPr marL="0" marR="0" lvl="0" indent="0" algn="l" rtl="0">
              <a:spcBef>
                <a:spcPts val="0"/>
              </a:spcBef>
              <a:spcAft>
                <a:spcPts val="0"/>
              </a:spcAft>
              <a:buNone/>
            </a:pPr>
            <a:r>
              <a:rPr lang="en-US" sz="900">
                <a:solidFill>
                  <a:schemeClr val="dk1"/>
                </a:solidFill>
                <a:latin typeface="Calibri"/>
                <a:ea typeface="Calibri"/>
                <a:cs typeface="Calibri"/>
                <a:sym typeface="Calibri"/>
              </a:rPr>
              <a:t>so that they can put their hands all over you.</a:t>
            </a:r>
            <a:endParaRPr sz="900">
              <a:latin typeface="Calibri"/>
              <a:ea typeface="Calibri"/>
              <a:cs typeface="Calibri"/>
              <a:sym typeface="Calibri"/>
            </a:endParaRPr>
          </a:p>
          <a:p>
            <a:pPr marL="0" marR="0" lvl="0" indent="0" algn="l" rtl="0">
              <a:spcBef>
                <a:spcPts val="0"/>
              </a:spcBef>
              <a:spcAft>
                <a:spcPts val="0"/>
              </a:spcAft>
              <a:buNone/>
            </a:pPr>
            <a:r>
              <a:rPr lang="en-US" sz="900">
                <a:solidFill>
                  <a:schemeClr val="dk1"/>
                </a:solidFill>
                <a:latin typeface="Calibri"/>
                <a:ea typeface="Calibri"/>
                <a:cs typeface="Calibri"/>
                <a:sym typeface="Calibri"/>
              </a:rPr>
              <a:t>They tell you, ‘How much do you charge?”</a:t>
            </a:r>
            <a:endParaRPr sz="900">
              <a:latin typeface="Calibri"/>
              <a:ea typeface="Calibri"/>
              <a:cs typeface="Calibri"/>
              <a:sym typeface="Calibri"/>
            </a:endParaRPr>
          </a:p>
          <a:p>
            <a:pPr marL="0" marR="0" lvl="0" indent="0" algn="l" rtl="0">
              <a:spcBef>
                <a:spcPts val="0"/>
              </a:spcBef>
              <a:spcAft>
                <a:spcPts val="0"/>
              </a:spcAft>
              <a:buNone/>
            </a:pPr>
            <a:r>
              <a:rPr lang="en-US" sz="900">
                <a:solidFill>
                  <a:schemeClr val="dk1"/>
                </a:solidFill>
                <a:latin typeface="Calibri"/>
                <a:ea typeface="Calibri"/>
                <a:cs typeface="Calibri"/>
                <a:sym typeface="Calibri"/>
              </a:rPr>
              <a:t>expecting you to answer,</a:t>
            </a:r>
            <a:endParaRPr sz="900">
              <a:latin typeface="Calibri"/>
              <a:ea typeface="Calibri"/>
              <a:cs typeface="Calibri"/>
              <a:sym typeface="Calibri"/>
            </a:endParaRPr>
          </a:p>
          <a:p>
            <a:pPr marL="0" marR="0" lvl="0" indent="0" algn="l" rtl="0">
              <a:spcBef>
                <a:spcPts val="0"/>
              </a:spcBef>
              <a:spcAft>
                <a:spcPts val="0"/>
              </a:spcAft>
              <a:buNone/>
            </a:pPr>
            <a:r>
              <a:rPr lang="en-US" sz="900">
                <a:solidFill>
                  <a:schemeClr val="dk1"/>
                </a:solidFill>
                <a:latin typeface="Calibri"/>
                <a:ea typeface="Calibri"/>
                <a:cs typeface="Calibri"/>
                <a:sym typeface="Calibri"/>
              </a:rPr>
              <a:t>to be able to take advantage of you.</a:t>
            </a:r>
            <a:endParaRPr sz="900">
              <a:latin typeface="Calibri"/>
              <a:ea typeface="Calibri"/>
              <a:cs typeface="Calibri"/>
              <a:sym typeface="Calibri"/>
            </a:endParaRPr>
          </a:p>
          <a:p>
            <a:pPr marL="0" marR="0" lvl="0" indent="0" algn="l" rtl="0">
              <a:spcBef>
                <a:spcPts val="0"/>
              </a:spcBef>
              <a:spcAft>
                <a:spcPts val="0"/>
              </a:spcAft>
              <a:buNone/>
            </a:pPr>
            <a:endParaRPr sz="900">
              <a:solidFill>
                <a:schemeClr val="dk1"/>
              </a:solidFill>
              <a:latin typeface="Calibri"/>
              <a:ea typeface="Calibri"/>
              <a:cs typeface="Calibri"/>
              <a:sym typeface="Calibri"/>
            </a:endParaRPr>
          </a:p>
          <a:p>
            <a:pPr marL="0" marR="0" lvl="0" indent="0" algn="l" rtl="0">
              <a:spcBef>
                <a:spcPts val="0"/>
              </a:spcBef>
              <a:spcAft>
                <a:spcPts val="0"/>
              </a:spcAft>
              <a:buNone/>
            </a:pPr>
            <a:r>
              <a:rPr lang="en-US" sz="900">
                <a:solidFill>
                  <a:schemeClr val="dk1"/>
                </a:solidFill>
                <a:latin typeface="Calibri"/>
                <a:ea typeface="Calibri"/>
                <a:cs typeface="Calibri"/>
                <a:sym typeface="Calibri"/>
              </a:rPr>
              <a:t>Enough is enough! </a:t>
            </a:r>
            <a:endParaRPr sz="900">
              <a:latin typeface="Calibri"/>
              <a:ea typeface="Calibri"/>
              <a:cs typeface="Calibri"/>
              <a:sym typeface="Calibri"/>
            </a:endParaRPr>
          </a:p>
          <a:p>
            <a:pPr marL="0" marR="0" lvl="0" indent="0" algn="l" rtl="0">
              <a:spcBef>
                <a:spcPts val="0"/>
              </a:spcBef>
              <a:spcAft>
                <a:spcPts val="0"/>
              </a:spcAft>
              <a:buNone/>
            </a:pPr>
            <a:r>
              <a:rPr lang="en-US" sz="900">
                <a:solidFill>
                  <a:schemeClr val="dk1"/>
                </a:solidFill>
                <a:latin typeface="Calibri"/>
                <a:ea typeface="Calibri"/>
                <a:cs typeface="Calibri"/>
                <a:sym typeface="Calibri"/>
              </a:rPr>
              <a:t>We just want to work-- only work.</a:t>
            </a:r>
            <a:endParaRPr sz="900">
              <a:latin typeface="Calibri"/>
              <a:ea typeface="Calibri"/>
              <a:cs typeface="Calibri"/>
              <a:sym typeface="Calibri"/>
            </a:endParaRPr>
          </a:p>
          <a:p>
            <a:pPr marL="0" marR="0" lvl="0" indent="0" algn="l" rtl="0">
              <a:spcBef>
                <a:spcPts val="0"/>
              </a:spcBef>
              <a:spcAft>
                <a:spcPts val="0"/>
              </a:spcAft>
              <a:buNone/>
            </a:pPr>
            <a:r>
              <a:rPr lang="en-US" sz="900">
                <a:solidFill>
                  <a:schemeClr val="dk1"/>
                </a:solidFill>
                <a:latin typeface="Calibri"/>
                <a:ea typeface="Calibri"/>
                <a:cs typeface="Calibri"/>
                <a:sym typeface="Calibri"/>
              </a:rPr>
              <a:t>We want respect and also equality. </a:t>
            </a:r>
            <a:endParaRPr sz="900">
              <a:latin typeface="Calibri"/>
              <a:ea typeface="Calibri"/>
              <a:cs typeface="Calibri"/>
              <a:sym typeface="Calibri"/>
            </a:endParaRPr>
          </a:p>
          <a:p>
            <a:pPr marL="0" marR="0" lvl="0" indent="0" algn="l" rtl="0">
              <a:spcBef>
                <a:spcPts val="0"/>
              </a:spcBef>
              <a:spcAft>
                <a:spcPts val="0"/>
              </a:spcAft>
              <a:buNone/>
            </a:pPr>
            <a:r>
              <a:rPr lang="en-US" sz="900">
                <a:solidFill>
                  <a:schemeClr val="dk1"/>
                </a:solidFill>
                <a:latin typeface="Calibri"/>
                <a:ea typeface="Calibri"/>
                <a:cs typeface="Calibri"/>
                <a:sym typeface="Calibri"/>
              </a:rPr>
              <a:t>They were born of a woman, so</a:t>
            </a:r>
            <a:endParaRPr sz="900">
              <a:latin typeface="Calibri"/>
              <a:ea typeface="Calibri"/>
              <a:cs typeface="Calibri"/>
              <a:sym typeface="Calibri"/>
            </a:endParaRPr>
          </a:p>
          <a:p>
            <a:pPr marL="0" marR="0" lvl="0" indent="0" algn="l" rtl="0">
              <a:spcBef>
                <a:spcPts val="0"/>
              </a:spcBef>
              <a:spcAft>
                <a:spcPts val="0"/>
              </a:spcAft>
              <a:buNone/>
            </a:pPr>
            <a:r>
              <a:rPr lang="en-US" sz="900">
                <a:solidFill>
                  <a:schemeClr val="dk1"/>
                </a:solidFill>
                <a:latin typeface="Calibri"/>
                <a:ea typeface="Calibri"/>
                <a:cs typeface="Calibri"/>
                <a:sym typeface="Calibri"/>
              </a:rPr>
              <a:t>Why do they treat us badly?</a:t>
            </a:r>
            <a:endParaRPr sz="900">
              <a:latin typeface="Calibri"/>
              <a:ea typeface="Calibri"/>
              <a:cs typeface="Calibri"/>
              <a:sym typeface="Calibri"/>
            </a:endParaRPr>
          </a:p>
          <a:p>
            <a:pPr marL="0" marR="0" lvl="0" indent="0" algn="l" rtl="0">
              <a:spcBef>
                <a:spcPts val="0"/>
              </a:spcBef>
              <a:spcAft>
                <a:spcPts val="0"/>
              </a:spcAft>
              <a:buNone/>
            </a:pPr>
            <a:endParaRPr sz="900">
              <a:solidFill>
                <a:schemeClr val="dk1"/>
              </a:solidFill>
              <a:latin typeface="Calibri"/>
              <a:ea typeface="Calibri"/>
              <a:cs typeface="Calibri"/>
              <a:sym typeface="Calibri"/>
            </a:endParaRPr>
          </a:p>
          <a:p>
            <a:pPr marL="0" marR="0" lvl="0" indent="0" algn="l" rtl="0">
              <a:spcBef>
                <a:spcPts val="0"/>
              </a:spcBef>
              <a:spcAft>
                <a:spcPts val="0"/>
              </a:spcAft>
              <a:buNone/>
            </a:pPr>
            <a:r>
              <a:rPr lang="en-US" sz="900">
                <a:solidFill>
                  <a:schemeClr val="dk1"/>
                </a:solidFill>
                <a:latin typeface="Calibri"/>
                <a:ea typeface="Calibri"/>
                <a:cs typeface="Calibri"/>
                <a:sym typeface="Calibri"/>
              </a:rPr>
              <a:t>Enough is enough! </a:t>
            </a:r>
            <a:endParaRPr sz="900">
              <a:latin typeface="Calibri"/>
              <a:ea typeface="Calibri"/>
              <a:cs typeface="Calibri"/>
              <a:sym typeface="Calibri"/>
            </a:endParaRPr>
          </a:p>
          <a:p>
            <a:pPr marL="0" marR="0" lvl="0" indent="0" algn="l" rtl="0">
              <a:spcBef>
                <a:spcPts val="0"/>
              </a:spcBef>
              <a:spcAft>
                <a:spcPts val="0"/>
              </a:spcAft>
              <a:buNone/>
            </a:pPr>
            <a:r>
              <a:rPr lang="en-US" sz="900">
                <a:solidFill>
                  <a:schemeClr val="dk1"/>
                </a:solidFill>
                <a:latin typeface="Calibri"/>
                <a:ea typeface="Calibri"/>
                <a:cs typeface="Calibri"/>
                <a:sym typeface="Calibri"/>
              </a:rPr>
              <a:t>We feel cornered by these coworkers,</a:t>
            </a:r>
            <a:endParaRPr sz="900">
              <a:latin typeface="Calibri"/>
              <a:ea typeface="Calibri"/>
              <a:cs typeface="Calibri"/>
              <a:sym typeface="Calibri"/>
            </a:endParaRPr>
          </a:p>
          <a:p>
            <a:pPr marL="0" marR="0" lvl="0" indent="0" algn="l" rtl="0">
              <a:spcBef>
                <a:spcPts val="0"/>
              </a:spcBef>
              <a:spcAft>
                <a:spcPts val="0"/>
              </a:spcAft>
              <a:buNone/>
            </a:pPr>
            <a:r>
              <a:rPr lang="en-US" sz="900">
                <a:solidFill>
                  <a:schemeClr val="dk1"/>
                </a:solidFill>
                <a:latin typeface="Calibri"/>
                <a:ea typeface="Calibri"/>
                <a:cs typeface="Calibri"/>
                <a:sym typeface="Calibri"/>
              </a:rPr>
              <a:t>by these supervisors,</a:t>
            </a:r>
            <a:endParaRPr sz="900">
              <a:latin typeface="Calibri"/>
              <a:ea typeface="Calibri"/>
              <a:cs typeface="Calibri"/>
              <a:sym typeface="Calibri"/>
            </a:endParaRPr>
          </a:p>
          <a:p>
            <a:pPr marL="0" marR="0" lvl="0" indent="0" algn="l" rtl="0">
              <a:spcBef>
                <a:spcPts val="0"/>
              </a:spcBef>
              <a:spcAft>
                <a:spcPts val="0"/>
              </a:spcAft>
              <a:buNone/>
            </a:pPr>
            <a:r>
              <a:rPr lang="en-US" sz="900">
                <a:solidFill>
                  <a:schemeClr val="dk1"/>
                </a:solidFill>
                <a:latin typeface="Calibri"/>
                <a:ea typeface="Calibri"/>
                <a:cs typeface="Calibri"/>
                <a:sym typeface="Calibri"/>
              </a:rPr>
              <a:t>Who abuse their power</a:t>
            </a:r>
            <a:endParaRPr sz="900">
              <a:latin typeface="Calibri"/>
              <a:ea typeface="Calibri"/>
              <a:cs typeface="Calibri"/>
              <a:sym typeface="Calibri"/>
            </a:endParaRPr>
          </a:p>
          <a:p>
            <a:pPr marL="0" marR="0" lvl="0" indent="0" algn="l" rtl="0">
              <a:spcBef>
                <a:spcPts val="0"/>
              </a:spcBef>
              <a:spcAft>
                <a:spcPts val="0"/>
              </a:spcAft>
              <a:buNone/>
            </a:pPr>
            <a:r>
              <a:rPr lang="en-US" sz="900">
                <a:solidFill>
                  <a:schemeClr val="dk1"/>
                </a:solidFill>
                <a:latin typeface="Calibri"/>
                <a:ea typeface="Calibri"/>
                <a:cs typeface="Calibri"/>
                <a:sym typeface="Calibri"/>
              </a:rPr>
              <a:t>and authority.</a:t>
            </a:r>
            <a:endParaRPr sz="900">
              <a:latin typeface="Calibri"/>
              <a:ea typeface="Calibri"/>
              <a:cs typeface="Calibri"/>
              <a:sym typeface="Calibri"/>
            </a:endParaRPr>
          </a:p>
          <a:p>
            <a:pPr marL="0" marR="0" lvl="0" indent="0" algn="l" rtl="0">
              <a:spcBef>
                <a:spcPts val="0"/>
              </a:spcBef>
              <a:spcAft>
                <a:spcPts val="0"/>
              </a:spcAft>
              <a:buNone/>
            </a:pPr>
            <a:endParaRPr sz="900">
              <a:solidFill>
                <a:schemeClr val="dk1"/>
              </a:solidFill>
              <a:latin typeface="Calibri"/>
              <a:ea typeface="Calibri"/>
              <a:cs typeface="Calibri"/>
              <a:sym typeface="Calibri"/>
            </a:endParaRPr>
          </a:p>
          <a:p>
            <a:pPr marL="0" marR="0" lvl="0" indent="0" algn="l" rtl="0">
              <a:spcBef>
                <a:spcPts val="0"/>
              </a:spcBef>
              <a:spcAft>
                <a:spcPts val="0"/>
              </a:spcAft>
              <a:buNone/>
            </a:pPr>
            <a:r>
              <a:rPr lang="en-US" sz="900">
                <a:solidFill>
                  <a:schemeClr val="dk1"/>
                </a:solidFill>
                <a:latin typeface="Calibri"/>
                <a:ea typeface="Calibri"/>
                <a:cs typeface="Calibri"/>
                <a:sym typeface="Calibri"/>
              </a:rPr>
              <a:t>Enough is enough! Sometimes I want to</a:t>
            </a:r>
            <a:endParaRPr sz="900">
              <a:latin typeface="Calibri"/>
              <a:ea typeface="Calibri"/>
              <a:cs typeface="Calibri"/>
              <a:sym typeface="Calibri"/>
            </a:endParaRPr>
          </a:p>
          <a:p>
            <a:pPr marL="0" marR="0" lvl="0" indent="0" algn="l" rtl="0">
              <a:spcBef>
                <a:spcPts val="0"/>
              </a:spcBef>
              <a:spcAft>
                <a:spcPts val="0"/>
              </a:spcAft>
              <a:buNone/>
            </a:pPr>
            <a:r>
              <a:rPr lang="en-US" sz="900">
                <a:solidFill>
                  <a:schemeClr val="dk1"/>
                </a:solidFill>
                <a:latin typeface="Calibri"/>
                <a:ea typeface="Calibri"/>
                <a:cs typeface="Calibri"/>
                <a:sym typeface="Calibri"/>
              </a:rPr>
              <a:t>quit, but I have a family</a:t>
            </a:r>
            <a:endParaRPr sz="900">
              <a:latin typeface="Calibri"/>
              <a:ea typeface="Calibri"/>
              <a:cs typeface="Calibri"/>
              <a:sym typeface="Calibri"/>
            </a:endParaRPr>
          </a:p>
          <a:p>
            <a:pPr marL="0" marR="0" lvl="0" indent="0" algn="l" rtl="0">
              <a:spcBef>
                <a:spcPts val="0"/>
              </a:spcBef>
              <a:spcAft>
                <a:spcPts val="0"/>
              </a:spcAft>
              <a:buNone/>
            </a:pPr>
            <a:r>
              <a:rPr lang="en-US" sz="900">
                <a:solidFill>
                  <a:schemeClr val="dk1"/>
                </a:solidFill>
                <a:latin typeface="Calibri"/>
                <a:ea typeface="Calibri"/>
                <a:cs typeface="Calibri"/>
                <a:sym typeface="Calibri"/>
              </a:rPr>
              <a:t>that I have to feed.</a:t>
            </a:r>
            <a:endParaRPr sz="900">
              <a:latin typeface="Calibri"/>
              <a:ea typeface="Calibri"/>
              <a:cs typeface="Calibri"/>
              <a:sym typeface="Calibri"/>
            </a:endParaRPr>
          </a:p>
          <a:p>
            <a:pPr marL="0" marR="0" lvl="0" indent="0" algn="l" rtl="0">
              <a:spcBef>
                <a:spcPts val="0"/>
              </a:spcBef>
              <a:spcAft>
                <a:spcPts val="0"/>
              </a:spcAft>
              <a:buNone/>
            </a:pPr>
            <a:r>
              <a:rPr lang="en-US" sz="900">
                <a:solidFill>
                  <a:schemeClr val="dk1"/>
                </a:solidFill>
                <a:latin typeface="Calibri"/>
                <a:ea typeface="Calibri"/>
                <a:cs typeface="Calibri"/>
                <a:sym typeface="Calibri"/>
              </a:rPr>
              <a:t>You are constantly harassed. </a:t>
            </a:r>
            <a:endParaRPr sz="900">
              <a:latin typeface="Calibri"/>
              <a:ea typeface="Calibri"/>
              <a:cs typeface="Calibri"/>
              <a:sym typeface="Calibri"/>
            </a:endParaRPr>
          </a:p>
          <a:p>
            <a:pPr marL="0" marR="0" lvl="0" indent="0" algn="l" rtl="0">
              <a:spcBef>
                <a:spcPts val="0"/>
              </a:spcBef>
              <a:spcAft>
                <a:spcPts val="0"/>
              </a:spcAft>
              <a:buNone/>
            </a:pPr>
            <a:r>
              <a:rPr lang="en-US" sz="900">
                <a:solidFill>
                  <a:schemeClr val="dk1"/>
                </a:solidFill>
                <a:latin typeface="Calibri"/>
                <a:ea typeface="Calibri"/>
                <a:cs typeface="Calibri"/>
                <a:sym typeface="Calibri"/>
              </a:rPr>
              <a:t>I'm tired of crying.</a:t>
            </a:r>
            <a:endParaRPr sz="900">
              <a:latin typeface="Calibri"/>
              <a:ea typeface="Calibri"/>
              <a:cs typeface="Calibri"/>
              <a:sym typeface="Calibri"/>
            </a:endParaRPr>
          </a:p>
          <a:p>
            <a:pPr marL="0" marR="0" lvl="0" indent="0" algn="l" rtl="0">
              <a:spcBef>
                <a:spcPts val="0"/>
              </a:spcBef>
              <a:spcAft>
                <a:spcPts val="0"/>
              </a:spcAft>
              <a:buNone/>
            </a:pPr>
            <a:r>
              <a:rPr lang="en-US" sz="900">
                <a:solidFill>
                  <a:schemeClr val="dk1"/>
                </a:solidFill>
                <a:latin typeface="Calibri"/>
                <a:ea typeface="Calibri"/>
                <a:cs typeface="Calibri"/>
                <a:sym typeface="Calibri"/>
              </a:rPr>
              <a:t>Those stares make me feel so bad.  </a:t>
            </a:r>
            <a:endParaRPr sz="900">
              <a:solidFill>
                <a:schemeClr val="dk1"/>
              </a:solidFill>
              <a:latin typeface="Calibri"/>
              <a:ea typeface="Calibri"/>
              <a:cs typeface="Calibri"/>
              <a:sym typeface="Calibri"/>
            </a:endParaRPr>
          </a:p>
          <a:p>
            <a:pPr marL="0" marR="0" lvl="0" indent="0" algn="l" rtl="0">
              <a:spcBef>
                <a:spcPts val="0"/>
              </a:spcBef>
              <a:spcAft>
                <a:spcPts val="0"/>
              </a:spcAft>
              <a:buNone/>
            </a:pPr>
            <a:endParaRPr sz="900">
              <a:solidFill>
                <a:schemeClr val="dk1"/>
              </a:solidFill>
              <a:latin typeface="Calibri"/>
              <a:ea typeface="Calibri"/>
              <a:cs typeface="Calibri"/>
              <a:sym typeface="Calibri"/>
            </a:endParaRPr>
          </a:p>
          <a:p>
            <a:pPr marL="0" marR="0" lvl="0" indent="0" algn="l" rtl="0">
              <a:spcBef>
                <a:spcPts val="0"/>
              </a:spcBef>
              <a:spcAft>
                <a:spcPts val="0"/>
              </a:spcAft>
              <a:buNone/>
            </a:pPr>
            <a:r>
              <a:rPr lang="en-US" sz="900">
                <a:solidFill>
                  <a:schemeClr val="dk1"/>
                </a:solidFill>
                <a:latin typeface="Calibri"/>
                <a:ea typeface="Calibri"/>
                <a:cs typeface="Calibri"/>
                <a:sym typeface="Calibri"/>
              </a:rPr>
              <a:t>Enough is enough!</a:t>
            </a:r>
            <a:endParaRPr sz="900">
              <a:latin typeface="Calibri"/>
              <a:ea typeface="Calibri"/>
              <a:cs typeface="Calibri"/>
              <a:sym typeface="Calibri"/>
            </a:endParaRPr>
          </a:p>
          <a:p>
            <a:pPr marL="0" marR="0" lvl="0" indent="0" algn="l" rtl="0">
              <a:spcBef>
                <a:spcPts val="0"/>
              </a:spcBef>
              <a:spcAft>
                <a:spcPts val="0"/>
              </a:spcAft>
              <a:buNone/>
            </a:pPr>
            <a:r>
              <a:rPr lang="en-US" sz="900">
                <a:solidFill>
                  <a:schemeClr val="dk1"/>
                </a:solidFill>
                <a:latin typeface="Calibri"/>
                <a:ea typeface="Calibri"/>
                <a:cs typeface="Calibri"/>
                <a:sym typeface="Calibri"/>
              </a:rPr>
              <a:t>They threaten us if we report what happens</a:t>
            </a:r>
            <a:endParaRPr sz="900">
              <a:latin typeface="Calibri"/>
              <a:ea typeface="Calibri"/>
              <a:cs typeface="Calibri"/>
              <a:sym typeface="Calibri"/>
            </a:endParaRPr>
          </a:p>
          <a:p>
            <a:pPr marL="0" marR="0" lvl="0" indent="0" algn="l" rtl="0">
              <a:spcBef>
                <a:spcPts val="0"/>
              </a:spcBef>
              <a:spcAft>
                <a:spcPts val="0"/>
              </a:spcAft>
              <a:buNone/>
            </a:pPr>
            <a:r>
              <a:rPr lang="en-US" sz="900">
                <a:solidFill>
                  <a:schemeClr val="dk1"/>
                </a:solidFill>
                <a:latin typeface="Calibri"/>
                <a:ea typeface="Calibri"/>
                <a:cs typeface="Calibri"/>
                <a:sym typeface="Calibri"/>
              </a:rPr>
              <a:t>because they want to control us. </a:t>
            </a:r>
            <a:endParaRPr sz="900">
              <a:latin typeface="Calibri"/>
              <a:ea typeface="Calibri"/>
              <a:cs typeface="Calibri"/>
              <a:sym typeface="Calibri"/>
            </a:endParaRPr>
          </a:p>
          <a:p>
            <a:pPr marL="0" marR="0" lvl="0" indent="0" algn="l" rtl="0">
              <a:spcBef>
                <a:spcPts val="0"/>
              </a:spcBef>
              <a:spcAft>
                <a:spcPts val="0"/>
              </a:spcAft>
              <a:buNone/>
            </a:pPr>
            <a:r>
              <a:rPr lang="en-US" sz="900">
                <a:solidFill>
                  <a:schemeClr val="dk1"/>
                </a:solidFill>
                <a:latin typeface="Calibri"/>
                <a:ea typeface="Calibri"/>
                <a:cs typeface="Calibri"/>
                <a:sym typeface="Calibri"/>
              </a:rPr>
              <a:t>They blame us instead of themselves.</a:t>
            </a:r>
            <a:endParaRPr sz="900">
              <a:latin typeface="Calibri"/>
              <a:ea typeface="Calibri"/>
              <a:cs typeface="Calibri"/>
              <a:sym typeface="Calibri"/>
            </a:endParaRPr>
          </a:p>
          <a:p>
            <a:pPr marL="0" marR="0" lvl="0" indent="0" algn="l" rtl="0">
              <a:spcBef>
                <a:spcPts val="0"/>
              </a:spcBef>
              <a:spcAft>
                <a:spcPts val="0"/>
              </a:spcAft>
              <a:buNone/>
            </a:pPr>
            <a:r>
              <a:rPr lang="en-US" sz="900">
                <a:solidFill>
                  <a:schemeClr val="dk1"/>
                </a:solidFill>
                <a:latin typeface="Calibri"/>
                <a:ea typeface="Calibri"/>
                <a:cs typeface="Calibri"/>
                <a:sym typeface="Calibri"/>
              </a:rPr>
              <a:t>They tell us that we just come to flirt</a:t>
            </a:r>
            <a:endParaRPr sz="900">
              <a:latin typeface="Calibri"/>
              <a:ea typeface="Calibri"/>
              <a:cs typeface="Calibri"/>
              <a:sym typeface="Calibri"/>
            </a:endParaRPr>
          </a:p>
          <a:p>
            <a:pPr marL="0" marR="0" lvl="0" indent="0" algn="l" rtl="0">
              <a:spcBef>
                <a:spcPts val="0"/>
              </a:spcBef>
              <a:spcAft>
                <a:spcPts val="0"/>
              </a:spcAft>
              <a:buNone/>
            </a:pPr>
            <a:endParaRPr sz="900">
              <a:solidFill>
                <a:schemeClr val="dk1"/>
              </a:solidFill>
              <a:latin typeface="Calibri"/>
              <a:ea typeface="Calibri"/>
              <a:cs typeface="Calibri"/>
              <a:sym typeface="Calibri"/>
            </a:endParaRPr>
          </a:p>
          <a:p>
            <a:pPr marL="0" marR="0" lvl="0" indent="0" algn="l" rtl="0">
              <a:spcBef>
                <a:spcPts val="0"/>
              </a:spcBef>
              <a:spcAft>
                <a:spcPts val="0"/>
              </a:spcAft>
              <a:buNone/>
            </a:pPr>
            <a:r>
              <a:rPr lang="en-US" sz="900">
                <a:solidFill>
                  <a:schemeClr val="dk1"/>
                </a:solidFill>
                <a:latin typeface="Calibri"/>
                <a:ea typeface="Calibri"/>
                <a:cs typeface="Calibri"/>
                <a:sym typeface="Calibri"/>
              </a:rPr>
              <a:t>Enough is enough!</a:t>
            </a:r>
            <a:endParaRPr sz="900">
              <a:latin typeface="Calibri"/>
              <a:ea typeface="Calibri"/>
              <a:cs typeface="Calibri"/>
              <a:sym typeface="Calibri"/>
            </a:endParaRPr>
          </a:p>
          <a:p>
            <a:pPr marL="0" marR="0" lvl="0" indent="0" algn="l" rtl="0">
              <a:spcBef>
                <a:spcPts val="0"/>
              </a:spcBef>
              <a:spcAft>
                <a:spcPts val="0"/>
              </a:spcAft>
              <a:buNone/>
            </a:pPr>
            <a:r>
              <a:rPr lang="en-US" sz="900">
                <a:solidFill>
                  <a:schemeClr val="dk1"/>
                </a:solidFill>
                <a:latin typeface="Calibri"/>
                <a:ea typeface="Calibri"/>
                <a:cs typeface="Calibri"/>
                <a:sym typeface="Calibri"/>
              </a:rPr>
              <a:t>We have to speak and denounce this -to stop this!</a:t>
            </a:r>
            <a:endParaRPr sz="900">
              <a:latin typeface="Calibri"/>
              <a:ea typeface="Calibri"/>
              <a:cs typeface="Calibri"/>
              <a:sym typeface="Calibri"/>
            </a:endParaRPr>
          </a:p>
          <a:p>
            <a:pPr marL="0" marR="0" lvl="0" indent="0" algn="l" rtl="0">
              <a:spcBef>
                <a:spcPts val="0"/>
              </a:spcBef>
              <a:spcAft>
                <a:spcPts val="0"/>
              </a:spcAft>
              <a:buNone/>
            </a:pPr>
            <a:r>
              <a:rPr lang="en-US" sz="900">
                <a:solidFill>
                  <a:schemeClr val="dk1"/>
                </a:solidFill>
                <a:latin typeface="Calibri"/>
                <a:ea typeface="Calibri"/>
                <a:cs typeface="Calibri"/>
                <a:sym typeface="Calibri"/>
              </a:rPr>
              <a:t>We deserve respect,</a:t>
            </a:r>
            <a:endParaRPr sz="900">
              <a:latin typeface="Calibri"/>
              <a:ea typeface="Calibri"/>
              <a:cs typeface="Calibri"/>
              <a:sym typeface="Calibri"/>
            </a:endParaRPr>
          </a:p>
          <a:p>
            <a:pPr marL="0" marR="0" lvl="0" indent="0" algn="l" rtl="0">
              <a:spcBef>
                <a:spcPts val="0"/>
              </a:spcBef>
              <a:spcAft>
                <a:spcPts val="0"/>
              </a:spcAft>
              <a:buNone/>
            </a:pPr>
            <a:r>
              <a:rPr lang="en-US" sz="900">
                <a:solidFill>
                  <a:schemeClr val="dk1"/>
                </a:solidFill>
                <a:latin typeface="Calibri"/>
                <a:ea typeface="Calibri"/>
                <a:cs typeface="Calibri"/>
                <a:sym typeface="Calibri"/>
              </a:rPr>
              <a:t>and we also deserve</a:t>
            </a:r>
            <a:endParaRPr sz="900">
              <a:latin typeface="Calibri"/>
              <a:ea typeface="Calibri"/>
              <a:cs typeface="Calibri"/>
              <a:sym typeface="Calibri"/>
            </a:endParaRPr>
          </a:p>
          <a:p>
            <a:pPr marL="0" marR="0" lvl="0" indent="0" algn="l" rtl="0">
              <a:spcBef>
                <a:spcPts val="0"/>
              </a:spcBef>
              <a:spcAft>
                <a:spcPts val="0"/>
              </a:spcAft>
              <a:buNone/>
            </a:pPr>
            <a:r>
              <a:rPr lang="en-US" sz="900">
                <a:solidFill>
                  <a:schemeClr val="dk1"/>
                </a:solidFill>
                <a:latin typeface="Calibri"/>
                <a:ea typeface="Calibri"/>
                <a:cs typeface="Calibri"/>
                <a:sym typeface="Calibri"/>
              </a:rPr>
              <a:t> equality.</a:t>
            </a:r>
            <a:endParaRPr sz="900">
              <a:latin typeface="Calibri"/>
              <a:ea typeface="Calibri"/>
              <a:cs typeface="Calibri"/>
              <a:sym typeface="Calibri"/>
            </a:endParaRPr>
          </a:p>
        </p:txBody>
      </p:sp>
      <p:pic>
        <p:nvPicPr>
          <p:cNvPr id="129" name="Google Shape;129;p15"/>
          <p:cNvPicPr preferRelativeResize="0"/>
          <p:nvPr/>
        </p:nvPicPr>
        <p:blipFill rotWithShape="1">
          <a:blip r:embed="rId4">
            <a:alphaModFix/>
          </a:blip>
          <a:srcRect/>
          <a:stretch/>
        </p:blipFill>
        <p:spPr>
          <a:xfrm>
            <a:off x="5961648" y="1800008"/>
            <a:ext cx="5939769" cy="3945069"/>
          </a:xfrm>
          <a:prstGeom prst="rect">
            <a:avLst/>
          </a:prstGeom>
          <a:noFill/>
          <a:ln>
            <a:noFill/>
          </a:ln>
        </p:spPr>
      </p:pic>
      <p:sp>
        <p:nvSpPr>
          <p:cNvPr id="130" name="Google Shape;130;p15"/>
          <p:cNvSpPr/>
          <p:nvPr/>
        </p:nvSpPr>
        <p:spPr>
          <a:xfrm>
            <a:off x="6096000" y="529950"/>
            <a:ext cx="3936600" cy="821400"/>
          </a:xfrm>
          <a:prstGeom prst="rect">
            <a:avLst/>
          </a:prstGeom>
          <a:noFill/>
          <a:ln>
            <a:noFill/>
          </a:ln>
        </p:spPr>
        <p:txBody>
          <a:bodyPr spcFirstLastPara="1" wrap="square" lIns="91425" tIns="45700" rIns="91425" bIns="45700" anchor="t" anchorCtr="0">
            <a:noAutofit/>
          </a:bodyPr>
          <a:lstStyle/>
          <a:p>
            <a:pPr marL="0" marR="0" lvl="0" indent="457200" algn="ctr"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Calibri"/>
                <a:ea typeface="Calibri"/>
                <a:cs typeface="Calibri"/>
                <a:sym typeface="Calibri"/>
              </a:rPr>
              <a:t>Basta! Basta! Basta!  </a:t>
            </a:r>
            <a:endParaRPr sz="1400" b="0" i="0" u="none" strike="noStrike" cap="none">
              <a:solidFill>
                <a:srgbClr val="000000"/>
              </a:solidFill>
              <a:latin typeface="Arial"/>
              <a:ea typeface="Arial"/>
              <a:cs typeface="Arial"/>
              <a:sym typeface="Arial"/>
            </a:endParaRPr>
          </a:p>
          <a:p>
            <a:pPr marL="0" marR="0" lvl="0" indent="457200" algn="ctr" rtl="0">
              <a:lnSpc>
                <a:spcPct val="100000"/>
              </a:lnSpc>
              <a:spcBef>
                <a:spcPts val="405"/>
              </a:spcBef>
              <a:spcAft>
                <a:spcPts val="0"/>
              </a:spcAft>
              <a:buClr>
                <a:srgbClr val="000000"/>
              </a:buClr>
              <a:buSzPts val="1800"/>
              <a:buFont typeface="Arial"/>
              <a:buNone/>
            </a:pPr>
            <a:r>
              <a:rPr lang="en-US" sz="1800" b="1">
                <a:latin typeface="Calibri"/>
                <a:ea typeface="Calibri"/>
                <a:cs typeface="Calibri"/>
                <a:sym typeface="Calibri"/>
              </a:rPr>
              <a:t>by</a:t>
            </a:r>
            <a:r>
              <a:rPr lang="en-US" sz="1800" b="1" i="0" u="none" strike="noStrike" cap="none">
                <a:solidFill>
                  <a:srgbClr val="000000"/>
                </a:solidFill>
                <a:latin typeface="Calibri"/>
                <a:ea typeface="Calibri"/>
                <a:cs typeface="Calibri"/>
                <a:sym typeface="Calibri"/>
              </a:rPr>
              <a:t> Paula Zambrano (Yakima, WA)</a:t>
            </a:r>
            <a:r>
              <a:rPr lang="en-US" sz="2000" b="1" i="0" u="none" strike="noStrike" cap="none">
                <a:solidFill>
                  <a:srgbClr val="000000"/>
                </a:solidFill>
                <a:latin typeface="Calibri"/>
                <a:ea typeface="Calibri"/>
                <a:cs typeface="Calibri"/>
                <a:sym typeface="Calibri"/>
              </a:rPr>
              <a:t> </a:t>
            </a:r>
            <a:endParaRPr sz="1600" b="0" i="0" u="none" strike="noStrike" cap="none">
              <a:solidFill>
                <a:srgbClr val="000000"/>
              </a:solidFill>
              <a:latin typeface="Times New Roman"/>
              <a:ea typeface="Times New Roman"/>
              <a:cs typeface="Times New Roman"/>
              <a:sym typeface="Times New Roman"/>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42"/>
          <p:cNvSpPr txBox="1">
            <a:spLocks noGrp="1"/>
          </p:cNvSpPr>
          <p:nvPr>
            <p:ph type="title" idx="4294967295"/>
          </p:nvPr>
        </p:nvSpPr>
        <p:spPr>
          <a:xfrm>
            <a:off x="1671307" y="45910"/>
            <a:ext cx="8849386" cy="1983373"/>
          </a:xfrm>
          <a:prstGeom prst="rect">
            <a:avLst/>
          </a:prstGeom>
          <a:noFill/>
          <a:ln>
            <a:noFill/>
          </a:ln>
        </p:spPr>
        <p:txBody>
          <a:bodyPr spcFirstLastPara="1" wrap="square" lIns="91425" tIns="45700" rIns="91425" bIns="45700" anchor="ctr" anchorCtr="0">
            <a:noAutofit/>
          </a:bodyPr>
          <a:lstStyle/>
          <a:p>
            <a:pPr marL="0" lvl="0" indent="0" algn="ctr" rtl="0">
              <a:lnSpc>
                <a:spcPct val="85000"/>
              </a:lnSpc>
              <a:spcBef>
                <a:spcPts val="0"/>
              </a:spcBef>
              <a:spcAft>
                <a:spcPts val="0"/>
              </a:spcAft>
              <a:buClr>
                <a:srgbClr val="3F3F3F"/>
              </a:buClr>
              <a:buSzPts val="4000"/>
              <a:buFont typeface="Calibri"/>
              <a:buNone/>
            </a:pPr>
            <a:r>
              <a:rPr lang="en-US" sz="4000" i="1"/>
              <a:t>Q: Which one type of sexual harassment is demonstrated by Pedro in Scene 3?</a:t>
            </a:r>
            <a:endParaRPr sz="4000"/>
          </a:p>
        </p:txBody>
      </p:sp>
      <p:pic>
        <p:nvPicPr>
          <p:cNvPr id="403" name="Google Shape;403;p42"/>
          <p:cNvPicPr preferRelativeResize="0"/>
          <p:nvPr/>
        </p:nvPicPr>
        <p:blipFill rotWithShape="1">
          <a:blip r:embed="rId3">
            <a:alphaModFix/>
          </a:blip>
          <a:srcRect/>
          <a:stretch/>
        </p:blipFill>
        <p:spPr>
          <a:xfrm>
            <a:off x="0" y="6494228"/>
            <a:ext cx="12192000" cy="1325880"/>
          </a:xfrm>
          <a:prstGeom prst="rect">
            <a:avLst/>
          </a:prstGeom>
          <a:noFill/>
          <a:ln>
            <a:noFill/>
          </a:ln>
        </p:spPr>
      </p:pic>
      <p:pic>
        <p:nvPicPr>
          <p:cNvPr id="404" name="Google Shape;404;p42" descr="PedroScene3Harassment.jpg"/>
          <p:cNvPicPr preferRelativeResize="0"/>
          <p:nvPr/>
        </p:nvPicPr>
        <p:blipFill rotWithShape="1">
          <a:blip r:embed="rId4">
            <a:alphaModFix/>
          </a:blip>
          <a:srcRect/>
          <a:stretch/>
        </p:blipFill>
        <p:spPr>
          <a:xfrm>
            <a:off x="4405079" y="1639000"/>
            <a:ext cx="3381841" cy="44977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43"/>
          <p:cNvSpPr txBox="1">
            <a:spLocks noGrp="1"/>
          </p:cNvSpPr>
          <p:nvPr>
            <p:ph type="title" idx="4294967295"/>
          </p:nvPr>
        </p:nvSpPr>
        <p:spPr>
          <a:xfrm>
            <a:off x="1660155" y="965200"/>
            <a:ext cx="8849386" cy="4927600"/>
          </a:xfrm>
          <a:prstGeom prst="rect">
            <a:avLst/>
          </a:prstGeom>
          <a:noFill/>
          <a:ln>
            <a:noFill/>
          </a:ln>
        </p:spPr>
        <p:txBody>
          <a:bodyPr spcFirstLastPara="1" wrap="square" lIns="91425" tIns="45700" rIns="91425" bIns="45700" anchor="ctr" anchorCtr="0">
            <a:noAutofit/>
          </a:bodyPr>
          <a:lstStyle/>
          <a:p>
            <a:pPr marL="0" lvl="0" indent="0" algn="ctr" rtl="0">
              <a:lnSpc>
                <a:spcPct val="85000"/>
              </a:lnSpc>
              <a:spcBef>
                <a:spcPts val="0"/>
              </a:spcBef>
              <a:spcAft>
                <a:spcPts val="0"/>
              </a:spcAft>
              <a:buClr>
                <a:srgbClr val="3F3F3F"/>
              </a:buClr>
              <a:buSzPts val="4000"/>
              <a:buFont typeface="Calibri"/>
              <a:buNone/>
            </a:pPr>
            <a:r>
              <a:rPr lang="en-US" sz="4000" i="1"/>
              <a:t>Q: </a:t>
            </a:r>
            <a:r>
              <a:rPr lang="en-US" sz="4000" i="1">
                <a:solidFill>
                  <a:srgbClr val="000000"/>
                </a:solidFill>
              </a:rPr>
              <a:t>What factors do you think influence sexual harassment in the agricultural worksite?</a:t>
            </a:r>
            <a:r>
              <a:rPr lang="en-US" sz="4000" i="1"/>
              <a:t/>
            </a:r>
            <a:br>
              <a:rPr lang="en-US" sz="4000" i="1"/>
            </a:br>
            <a:endParaRPr sz="4000" i="1"/>
          </a:p>
        </p:txBody>
      </p:sp>
      <p:pic>
        <p:nvPicPr>
          <p:cNvPr id="410" name="Google Shape;410;p43"/>
          <p:cNvPicPr preferRelativeResize="0"/>
          <p:nvPr/>
        </p:nvPicPr>
        <p:blipFill rotWithShape="1">
          <a:blip r:embed="rId3">
            <a:alphaModFix/>
          </a:blip>
          <a:srcRect/>
          <a:stretch/>
        </p:blipFill>
        <p:spPr>
          <a:xfrm>
            <a:off x="0" y="6494228"/>
            <a:ext cx="12192000" cy="132588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pic>
        <p:nvPicPr>
          <p:cNvPr id="415" name="Google Shape;415;p44"/>
          <p:cNvPicPr preferRelativeResize="0"/>
          <p:nvPr/>
        </p:nvPicPr>
        <p:blipFill rotWithShape="1">
          <a:blip r:embed="rId3">
            <a:alphaModFix/>
          </a:blip>
          <a:srcRect/>
          <a:stretch/>
        </p:blipFill>
        <p:spPr>
          <a:xfrm>
            <a:off x="3301337" y="1434998"/>
            <a:ext cx="5589325" cy="3988004"/>
          </a:xfrm>
          <a:prstGeom prst="rect">
            <a:avLst/>
          </a:prstGeom>
          <a:noFill/>
          <a:ln>
            <a:noFill/>
          </a:ln>
        </p:spPr>
      </p:pic>
      <p:pic>
        <p:nvPicPr>
          <p:cNvPr id="416" name="Google Shape;416;p44"/>
          <p:cNvPicPr preferRelativeResize="0"/>
          <p:nvPr/>
        </p:nvPicPr>
        <p:blipFill rotWithShape="1">
          <a:blip r:embed="rId4">
            <a:alphaModFix/>
          </a:blip>
          <a:srcRect/>
          <a:stretch/>
        </p:blipFill>
        <p:spPr>
          <a:xfrm>
            <a:off x="0" y="6505379"/>
            <a:ext cx="12192000" cy="1325880"/>
          </a:xfrm>
          <a:prstGeom prst="rect">
            <a:avLst/>
          </a:prstGeom>
          <a:noFill/>
          <a:ln>
            <a:noFill/>
          </a:ln>
        </p:spPr>
      </p:pic>
      <p:sp>
        <p:nvSpPr>
          <p:cNvPr id="417" name="Google Shape;417;p44"/>
          <p:cNvSpPr/>
          <p:nvPr/>
        </p:nvSpPr>
        <p:spPr>
          <a:xfrm>
            <a:off x="1863523" y="5861690"/>
            <a:ext cx="9884779" cy="101566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Figure 1. Social Ecological Model. Adapted  by the </a:t>
            </a:r>
            <a:r>
              <a:rPr lang="en-US" sz="1200" b="0" i="0" u="none" strike="noStrike" cap="none">
                <a:solidFill>
                  <a:srgbClr val="1C1C1C"/>
                </a:solidFill>
                <a:latin typeface="Calibri"/>
                <a:ea typeface="Calibri"/>
                <a:cs typeface="Calibri"/>
                <a:sym typeface="Calibri"/>
              </a:rPr>
              <a:t>Centers for Disease Control and Prevention (CDC), The Social Ecological Model:  A Framework for Prevention, </a:t>
            </a:r>
            <a:r>
              <a:rPr lang="en-US" sz="1200" b="0" i="0" u="sng" strike="noStrike" cap="none">
                <a:solidFill>
                  <a:srgbClr val="0000FF"/>
                </a:solidFill>
                <a:latin typeface="Calibri"/>
                <a:ea typeface="Calibri"/>
                <a:cs typeface="Calibri"/>
                <a:sym typeface="Calibri"/>
              </a:rPr>
              <a:t>http://www.cdc.gov/violenceprevention/overview/social-ecologicalmodel.html</a:t>
            </a:r>
            <a:r>
              <a:rPr lang="en-US" sz="1200" b="0" i="0" u="none" strike="noStrike" cap="none">
                <a:solidFill>
                  <a:srgbClr val="1C1C1C"/>
                </a:solidFill>
                <a:latin typeface="Calibri"/>
                <a:ea typeface="Calibri"/>
                <a:cs typeface="Calibri"/>
                <a:sym typeface="Calibri"/>
              </a:rPr>
              <a:t>. </a:t>
            </a: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600"/>
              <a:buFont typeface="Times New Roman"/>
              <a:buNone/>
            </a:pPr>
            <a:r>
              <a:rPr lang="en-US" sz="3600" b="0" i="0" u="none" strike="noStrike" cap="none">
                <a:solidFill>
                  <a:srgbClr val="000000"/>
                </a:solidFill>
                <a:latin typeface="Times New Roman"/>
                <a:ea typeface="Times New Roman"/>
                <a:cs typeface="Times New Roman"/>
                <a:sym typeface="Times New Roman"/>
              </a:rPr>
              <a:t> </a:t>
            </a:r>
            <a:endParaRPr/>
          </a:p>
        </p:txBody>
      </p:sp>
      <p:sp>
        <p:nvSpPr>
          <p:cNvPr id="418" name="Google Shape;418;p44"/>
          <p:cNvSpPr/>
          <p:nvPr/>
        </p:nvSpPr>
        <p:spPr>
          <a:xfrm>
            <a:off x="2737522" y="597780"/>
            <a:ext cx="6406478" cy="70788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Calibri"/>
              <a:buNone/>
            </a:pPr>
            <a:r>
              <a:rPr lang="en-US" sz="4000" b="1" i="0" u="none" strike="noStrike" cap="none">
                <a:solidFill>
                  <a:srgbClr val="000000"/>
                </a:solidFill>
                <a:latin typeface="Calibri"/>
                <a:ea typeface="Calibri"/>
                <a:cs typeface="Calibri"/>
                <a:sym typeface="Calibri"/>
              </a:rPr>
              <a:t>Social Ecological Model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45"/>
          <p:cNvSpPr txBox="1">
            <a:spLocks noGrp="1"/>
          </p:cNvSpPr>
          <p:nvPr>
            <p:ph type="title" idx="4294967295"/>
          </p:nvPr>
        </p:nvSpPr>
        <p:spPr>
          <a:xfrm>
            <a:off x="1660155" y="965200"/>
            <a:ext cx="8849386" cy="4927600"/>
          </a:xfrm>
          <a:prstGeom prst="rect">
            <a:avLst/>
          </a:prstGeom>
          <a:noFill/>
          <a:ln>
            <a:noFill/>
          </a:ln>
        </p:spPr>
        <p:txBody>
          <a:bodyPr spcFirstLastPara="1" wrap="square" lIns="91425" tIns="45700" rIns="91425" bIns="45700" anchor="ctr" anchorCtr="0">
            <a:noAutofit/>
          </a:bodyPr>
          <a:lstStyle/>
          <a:p>
            <a:pPr marL="0" lvl="0" indent="0" algn="ctr" rtl="0">
              <a:lnSpc>
                <a:spcPct val="85000"/>
              </a:lnSpc>
              <a:spcBef>
                <a:spcPts val="0"/>
              </a:spcBef>
              <a:spcAft>
                <a:spcPts val="0"/>
              </a:spcAft>
              <a:buClr>
                <a:srgbClr val="000000"/>
              </a:buClr>
              <a:buSzPts val="4000"/>
              <a:buFont typeface="Calibri"/>
              <a:buNone/>
            </a:pPr>
            <a:r>
              <a:rPr lang="en-US" sz="4000" i="1">
                <a:solidFill>
                  <a:srgbClr val="000000"/>
                </a:solidFill>
              </a:rPr>
              <a:t>Q: Does your company have a sexual harassment policy?  </a:t>
            </a:r>
            <a:br>
              <a:rPr lang="en-US" sz="4000" i="1">
                <a:solidFill>
                  <a:srgbClr val="000000"/>
                </a:solidFill>
              </a:rPr>
            </a:br>
            <a:endParaRPr sz="4000" i="1"/>
          </a:p>
        </p:txBody>
      </p:sp>
      <p:pic>
        <p:nvPicPr>
          <p:cNvPr id="424" name="Google Shape;424;p45"/>
          <p:cNvPicPr preferRelativeResize="0"/>
          <p:nvPr/>
        </p:nvPicPr>
        <p:blipFill rotWithShape="1">
          <a:blip r:embed="rId3">
            <a:alphaModFix/>
          </a:blip>
          <a:srcRect/>
          <a:stretch/>
        </p:blipFill>
        <p:spPr>
          <a:xfrm>
            <a:off x="0" y="6494228"/>
            <a:ext cx="12192000" cy="132588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46"/>
          <p:cNvSpPr txBox="1">
            <a:spLocks noGrp="1"/>
          </p:cNvSpPr>
          <p:nvPr>
            <p:ph type="title" idx="4294967295"/>
          </p:nvPr>
        </p:nvSpPr>
        <p:spPr>
          <a:xfrm>
            <a:off x="1660155" y="965200"/>
            <a:ext cx="8849386" cy="1372143"/>
          </a:xfrm>
          <a:prstGeom prst="rect">
            <a:avLst/>
          </a:prstGeom>
          <a:noFill/>
          <a:ln>
            <a:noFill/>
          </a:ln>
        </p:spPr>
        <p:txBody>
          <a:bodyPr spcFirstLastPara="1" wrap="square" lIns="91425" tIns="45700" rIns="91425" bIns="45700" anchor="ctr" anchorCtr="0">
            <a:noAutofit/>
          </a:bodyPr>
          <a:lstStyle/>
          <a:p>
            <a:pPr marL="0" lvl="0" indent="0" algn="ctr" rtl="0">
              <a:lnSpc>
                <a:spcPct val="85000"/>
              </a:lnSpc>
              <a:spcBef>
                <a:spcPts val="0"/>
              </a:spcBef>
              <a:spcAft>
                <a:spcPts val="0"/>
              </a:spcAft>
              <a:buClr>
                <a:srgbClr val="000000"/>
              </a:buClr>
              <a:buSzPts val="4000"/>
              <a:buFont typeface="Calibri"/>
              <a:buNone/>
            </a:pPr>
            <a:r>
              <a:rPr lang="en-US" sz="4000" i="1">
                <a:solidFill>
                  <a:srgbClr val="000000"/>
                </a:solidFill>
              </a:rPr>
              <a:t> Q: Does your policy follow EEOC guidelines? </a:t>
            </a:r>
            <a:br>
              <a:rPr lang="en-US" sz="4000" i="1">
                <a:solidFill>
                  <a:srgbClr val="000000"/>
                </a:solidFill>
              </a:rPr>
            </a:br>
            <a:endParaRPr sz="4000" i="1"/>
          </a:p>
        </p:txBody>
      </p:sp>
      <p:pic>
        <p:nvPicPr>
          <p:cNvPr id="430" name="Google Shape;430;p46"/>
          <p:cNvPicPr preferRelativeResize="0"/>
          <p:nvPr/>
        </p:nvPicPr>
        <p:blipFill rotWithShape="1">
          <a:blip r:embed="rId3">
            <a:alphaModFix/>
          </a:blip>
          <a:srcRect/>
          <a:stretch/>
        </p:blipFill>
        <p:spPr>
          <a:xfrm>
            <a:off x="0" y="6494228"/>
            <a:ext cx="12192000" cy="1325880"/>
          </a:xfrm>
          <a:prstGeom prst="rect">
            <a:avLst/>
          </a:prstGeom>
          <a:noFill/>
          <a:ln>
            <a:noFill/>
          </a:ln>
        </p:spPr>
      </p:pic>
      <p:pic>
        <p:nvPicPr>
          <p:cNvPr id="431" name="Google Shape;431;p46"/>
          <p:cNvPicPr preferRelativeResize="0"/>
          <p:nvPr/>
        </p:nvPicPr>
        <p:blipFill rotWithShape="1">
          <a:blip r:embed="rId4">
            <a:alphaModFix/>
          </a:blip>
          <a:srcRect/>
          <a:stretch/>
        </p:blipFill>
        <p:spPr>
          <a:xfrm>
            <a:off x="3675529" y="1936377"/>
            <a:ext cx="5166931" cy="3875198"/>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47"/>
          <p:cNvSpPr txBox="1">
            <a:spLocks noGrp="1"/>
          </p:cNvSpPr>
          <p:nvPr>
            <p:ph type="title" idx="4294967295"/>
          </p:nvPr>
        </p:nvSpPr>
        <p:spPr>
          <a:xfrm>
            <a:off x="1660155" y="965200"/>
            <a:ext cx="8849386" cy="4927600"/>
          </a:xfrm>
          <a:prstGeom prst="rect">
            <a:avLst/>
          </a:prstGeom>
          <a:noFill/>
          <a:ln>
            <a:noFill/>
          </a:ln>
        </p:spPr>
        <p:txBody>
          <a:bodyPr spcFirstLastPara="1" wrap="square" lIns="91425" tIns="45700" rIns="91425" bIns="45700" anchor="ctr" anchorCtr="0">
            <a:noAutofit/>
          </a:bodyPr>
          <a:lstStyle/>
          <a:p>
            <a:pPr marL="0" lvl="0" indent="0" algn="ctr" rtl="0">
              <a:lnSpc>
                <a:spcPct val="85000"/>
              </a:lnSpc>
              <a:spcBef>
                <a:spcPts val="0"/>
              </a:spcBef>
              <a:spcAft>
                <a:spcPts val="0"/>
              </a:spcAft>
              <a:buClr>
                <a:srgbClr val="000000"/>
              </a:buClr>
              <a:buSzPts val="4000"/>
              <a:buFont typeface="Calibri"/>
              <a:buNone/>
            </a:pPr>
            <a:r>
              <a:rPr lang="en-US" sz="4000" i="1">
                <a:solidFill>
                  <a:srgbClr val="000000"/>
                </a:solidFill>
              </a:rPr>
              <a:t>Q: Is it posted for employees to read? </a:t>
            </a:r>
            <a:br>
              <a:rPr lang="en-US" sz="4000" i="1">
                <a:solidFill>
                  <a:srgbClr val="000000"/>
                </a:solidFill>
              </a:rPr>
            </a:br>
            <a:endParaRPr sz="4000" i="1"/>
          </a:p>
        </p:txBody>
      </p:sp>
      <p:pic>
        <p:nvPicPr>
          <p:cNvPr id="437" name="Google Shape;437;p47"/>
          <p:cNvPicPr preferRelativeResize="0"/>
          <p:nvPr/>
        </p:nvPicPr>
        <p:blipFill rotWithShape="1">
          <a:blip r:embed="rId3">
            <a:alphaModFix/>
          </a:blip>
          <a:srcRect/>
          <a:stretch/>
        </p:blipFill>
        <p:spPr>
          <a:xfrm>
            <a:off x="0" y="6494228"/>
            <a:ext cx="12192000" cy="132588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48"/>
          <p:cNvSpPr txBox="1">
            <a:spLocks noGrp="1"/>
          </p:cNvSpPr>
          <p:nvPr>
            <p:ph type="title" idx="4294967295"/>
          </p:nvPr>
        </p:nvSpPr>
        <p:spPr>
          <a:xfrm>
            <a:off x="742121" y="965200"/>
            <a:ext cx="10707757" cy="4927600"/>
          </a:xfrm>
          <a:prstGeom prst="rect">
            <a:avLst/>
          </a:prstGeom>
          <a:noFill/>
          <a:ln>
            <a:noFill/>
          </a:ln>
        </p:spPr>
        <p:txBody>
          <a:bodyPr spcFirstLastPara="1" wrap="square" lIns="91425" tIns="45700" rIns="91425" bIns="45700" anchor="ctr" anchorCtr="0">
            <a:noAutofit/>
          </a:bodyPr>
          <a:lstStyle/>
          <a:p>
            <a:pPr marL="0" lvl="0" indent="0" algn="ctr" rtl="0">
              <a:lnSpc>
                <a:spcPct val="85000"/>
              </a:lnSpc>
              <a:spcBef>
                <a:spcPts val="0"/>
              </a:spcBef>
              <a:spcAft>
                <a:spcPts val="0"/>
              </a:spcAft>
              <a:buClr>
                <a:srgbClr val="3F3F3F"/>
              </a:buClr>
              <a:buSzPts val="4000"/>
              <a:buFont typeface="Calibri"/>
              <a:buNone/>
            </a:pPr>
            <a:r>
              <a:rPr lang="en-US" sz="4000" i="1"/>
              <a:t>Q: How do Pedro’s actions threaten not only Juana’s well-being but the well-being of her colleagues and the entire company? </a:t>
            </a:r>
            <a:endParaRPr/>
          </a:p>
        </p:txBody>
      </p:sp>
      <p:pic>
        <p:nvPicPr>
          <p:cNvPr id="443" name="Google Shape;443;p48"/>
          <p:cNvPicPr preferRelativeResize="0"/>
          <p:nvPr/>
        </p:nvPicPr>
        <p:blipFill rotWithShape="1">
          <a:blip r:embed="rId3">
            <a:alphaModFix/>
          </a:blip>
          <a:srcRect/>
          <a:stretch/>
        </p:blipFill>
        <p:spPr>
          <a:xfrm>
            <a:off x="0" y="6494228"/>
            <a:ext cx="12192000" cy="132588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7"/>
        <p:cNvGrpSpPr/>
        <p:nvPr/>
      </p:nvGrpSpPr>
      <p:grpSpPr>
        <a:xfrm>
          <a:off x="0" y="0"/>
          <a:ext cx="0" cy="0"/>
          <a:chOff x="0" y="0"/>
          <a:chExt cx="0" cy="0"/>
        </a:xfrm>
      </p:grpSpPr>
      <p:sp>
        <p:nvSpPr>
          <p:cNvPr id="448" name="Google Shape;448;p49"/>
          <p:cNvSpPr/>
          <p:nvPr/>
        </p:nvSpPr>
        <p:spPr>
          <a:xfrm>
            <a:off x="0" y="0"/>
            <a:ext cx="12192000" cy="633431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49" name="Google Shape;449;p49"/>
          <p:cNvSpPr txBox="1">
            <a:spLocks noGrp="1"/>
          </p:cNvSpPr>
          <p:nvPr>
            <p:ph type="title"/>
          </p:nvPr>
        </p:nvSpPr>
        <p:spPr>
          <a:xfrm>
            <a:off x="8177212" y="634946"/>
            <a:ext cx="3372529" cy="5055904"/>
          </a:xfrm>
          <a:prstGeom prst="rect">
            <a:avLst/>
          </a:prstGeom>
          <a:noFill/>
          <a:ln>
            <a:noFill/>
          </a:ln>
        </p:spPr>
        <p:txBody>
          <a:bodyPr spcFirstLastPara="1" wrap="square" lIns="91425" tIns="45700" rIns="91425" bIns="45700" anchor="ctr" anchorCtr="0">
            <a:noAutofit/>
          </a:bodyPr>
          <a:lstStyle/>
          <a:p>
            <a:pPr marL="0" lvl="0" indent="0" algn="l" rtl="0">
              <a:lnSpc>
                <a:spcPct val="85000"/>
              </a:lnSpc>
              <a:spcBef>
                <a:spcPts val="0"/>
              </a:spcBef>
              <a:spcAft>
                <a:spcPts val="0"/>
              </a:spcAft>
              <a:buClr>
                <a:srgbClr val="3F3F3F"/>
              </a:buClr>
              <a:buSzPts val="4000"/>
              <a:buFont typeface="Calibri"/>
              <a:buNone/>
            </a:pPr>
            <a:r>
              <a:rPr lang="en-US" sz="4000"/>
              <a:t>Sexual harassment Impact on the worksite and employer</a:t>
            </a:r>
            <a:br>
              <a:rPr lang="en-US" sz="4000"/>
            </a:br>
            <a:endParaRPr sz="4000"/>
          </a:p>
        </p:txBody>
      </p:sp>
      <p:cxnSp>
        <p:nvCxnSpPr>
          <p:cNvPr id="450" name="Google Shape;450;p49"/>
          <p:cNvCxnSpPr/>
          <p:nvPr/>
        </p:nvCxnSpPr>
        <p:spPr>
          <a:xfrm>
            <a:off x="7856978" y="1791298"/>
            <a:ext cx="0" cy="2743200"/>
          </a:xfrm>
          <a:prstGeom prst="straightConnector1">
            <a:avLst/>
          </a:prstGeom>
          <a:noFill/>
          <a:ln w="9525" cap="flat" cmpd="sng">
            <a:solidFill>
              <a:srgbClr val="7F7F7F"/>
            </a:solidFill>
            <a:prstDash val="solid"/>
            <a:round/>
            <a:headEnd type="none" w="sm" len="sm"/>
            <a:tailEnd type="none" w="sm" len="sm"/>
          </a:ln>
        </p:spPr>
      </p:cxnSp>
      <p:sp>
        <p:nvSpPr>
          <p:cNvPr id="451" name="Google Shape;451;p49"/>
          <p:cNvSpPr/>
          <p:nvPr/>
        </p:nvSpPr>
        <p:spPr>
          <a:xfrm>
            <a:off x="15" y="6334316"/>
            <a:ext cx="12191985" cy="6648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49"/>
          <p:cNvSpPr/>
          <p:nvPr/>
        </p:nvSpPr>
        <p:spPr>
          <a:xfrm>
            <a:off x="1" y="6400800"/>
            <a:ext cx="121920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3" name="Google Shape;453;p49"/>
          <p:cNvGrpSpPr/>
          <p:nvPr/>
        </p:nvGrpSpPr>
        <p:grpSpPr>
          <a:xfrm>
            <a:off x="634031" y="1094725"/>
            <a:ext cx="7222324" cy="3981237"/>
            <a:chOff x="618" y="749038"/>
            <a:chExt cx="7222324" cy="3981237"/>
          </a:xfrm>
        </p:grpSpPr>
        <p:sp>
          <p:nvSpPr>
            <p:cNvPr id="454" name="Google Shape;454;p49"/>
            <p:cNvSpPr/>
            <p:nvPr/>
          </p:nvSpPr>
          <p:spPr>
            <a:xfrm>
              <a:off x="439544" y="749038"/>
              <a:ext cx="718242" cy="718242"/>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49"/>
            <p:cNvSpPr/>
            <p:nvPr/>
          </p:nvSpPr>
          <p:spPr>
            <a:xfrm>
              <a:off x="618" y="1782001"/>
              <a:ext cx="1596093" cy="75814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49"/>
            <p:cNvSpPr txBox="1"/>
            <p:nvPr/>
          </p:nvSpPr>
          <p:spPr>
            <a:xfrm>
              <a:off x="618" y="1782001"/>
              <a:ext cx="1596093" cy="758144"/>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Sexual harassment also impacts the entire workplace.  </a:t>
              </a:r>
              <a:endParaRPr/>
            </a:p>
          </p:txBody>
        </p:sp>
        <p:sp>
          <p:nvSpPr>
            <p:cNvPr id="457" name="Google Shape;457;p49"/>
            <p:cNvSpPr/>
            <p:nvPr/>
          </p:nvSpPr>
          <p:spPr>
            <a:xfrm>
              <a:off x="2314954" y="749038"/>
              <a:ext cx="718242" cy="718242"/>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49"/>
            <p:cNvSpPr/>
            <p:nvPr/>
          </p:nvSpPr>
          <p:spPr>
            <a:xfrm>
              <a:off x="1876029" y="1782001"/>
              <a:ext cx="1596093" cy="75814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49"/>
            <p:cNvSpPr txBox="1"/>
            <p:nvPr/>
          </p:nvSpPr>
          <p:spPr>
            <a:xfrm>
              <a:off x="1876029" y="1782001"/>
              <a:ext cx="1596093" cy="758144"/>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Employers face legal liability and financial loss</a:t>
              </a:r>
              <a:endParaRPr/>
            </a:p>
          </p:txBody>
        </p:sp>
        <p:sp>
          <p:nvSpPr>
            <p:cNvPr id="460" name="Google Shape;460;p49"/>
            <p:cNvSpPr/>
            <p:nvPr/>
          </p:nvSpPr>
          <p:spPr>
            <a:xfrm>
              <a:off x="4190364" y="749038"/>
              <a:ext cx="718242" cy="718242"/>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49"/>
            <p:cNvSpPr/>
            <p:nvPr/>
          </p:nvSpPr>
          <p:spPr>
            <a:xfrm>
              <a:off x="3751439" y="1782001"/>
              <a:ext cx="1596093" cy="75814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49"/>
            <p:cNvSpPr txBox="1"/>
            <p:nvPr/>
          </p:nvSpPr>
          <p:spPr>
            <a:xfrm>
              <a:off x="3751439" y="1782001"/>
              <a:ext cx="1596093" cy="758144"/>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Damage to the company reputation</a:t>
              </a:r>
              <a:endParaRPr/>
            </a:p>
          </p:txBody>
        </p:sp>
        <p:sp>
          <p:nvSpPr>
            <p:cNvPr id="463" name="Google Shape;463;p49"/>
            <p:cNvSpPr/>
            <p:nvPr/>
          </p:nvSpPr>
          <p:spPr>
            <a:xfrm>
              <a:off x="6065775" y="749038"/>
              <a:ext cx="718242" cy="718242"/>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49"/>
            <p:cNvSpPr/>
            <p:nvPr/>
          </p:nvSpPr>
          <p:spPr>
            <a:xfrm>
              <a:off x="5626849" y="1782001"/>
              <a:ext cx="1596093" cy="75814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49"/>
            <p:cNvSpPr txBox="1"/>
            <p:nvPr/>
          </p:nvSpPr>
          <p:spPr>
            <a:xfrm>
              <a:off x="5626849" y="1782001"/>
              <a:ext cx="1596093" cy="758144"/>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Negative press and media coverage</a:t>
              </a:r>
              <a:endParaRPr/>
            </a:p>
          </p:txBody>
        </p:sp>
        <p:sp>
          <p:nvSpPr>
            <p:cNvPr id="466" name="Google Shape;466;p49"/>
            <p:cNvSpPr/>
            <p:nvPr/>
          </p:nvSpPr>
          <p:spPr>
            <a:xfrm>
              <a:off x="1377249" y="3162255"/>
              <a:ext cx="718242" cy="718242"/>
            </a:xfrm>
            <a:prstGeom prst="rect">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49"/>
            <p:cNvSpPr/>
            <p:nvPr/>
          </p:nvSpPr>
          <p:spPr>
            <a:xfrm>
              <a:off x="938323" y="3972131"/>
              <a:ext cx="1596093" cy="75814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49"/>
            <p:cNvSpPr txBox="1"/>
            <p:nvPr/>
          </p:nvSpPr>
          <p:spPr>
            <a:xfrm>
              <a:off x="938323" y="3972131"/>
              <a:ext cx="1596093" cy="758144"/>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Decreased trust by employees (possible layoffs)</a:t>
              </a:r>
              <a:endParaRPr/>
            </a:p>
          </p:txBody>
        </p:sp>
        <p:sp>
          <p:nvSpPr>
            <p:cNvPr id="469" name="Google Shape;469;p49"/>
            <p:cNvSpPr/>
            <p:nvPr/>
          </p:nvSpPr>
          <p:spPr>
            <a:xfrm>
              <a:off x="3252659" y="3173352"/>
              <a:ext cx="718242" cy="718242"/>
            </a:xfrm>
            <a:prstGeom prst="rect">
              <a:avLst/>
            </a:prstGeom>
            <a:blipFill rotWithShape="1">
              <a:blip r:embed="rId8">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49"/>
            <p:cNvSpPr/>
            <p:nvPr/>
          </p:nvSpPr>
          <p:spPr>
            <a:xfrm>
              <a:off x="2813734" y="3972131"/>
              <a:ext cx="1596093" cy="75814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49"/>
            <p:cNvSpPr txBox="1"/>
            <p:nvPr/>
          </p:nvSpPr>
          <p:spPr>
            <a:xfrm>
              <a:off x="2813734" y="3972131"/>
              <a:ext cx="1596093" cy="758144"/>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Loss of productivity</a:t>
              </a:r>
              <a:endParaRPr/>
            </a:p>
          </p:txBody>
        </p:sp>
        <p:sp>
          <p:nvSpPr>
            <p:cNvPr id="472" name="Google Shape;472;p49"/>
            <p:cNvSpPr/>
            <p:nvPr/>
          </p:nvSpPr>
          <p:spPr>
            <a:xfrm>
              <a:off x="5128070" y="3199941"/>
              <a:ext cx="718242" cy="718242"/>
            </a:xfrm>
            <a:prstGeom prst="rect">
              <a:avLst/>
            </a:prstGeom>
            <a:blipFill rotWithShape="1">
              <a:blip r:embed="rId9">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49"/>
            <p:cNvSpPr/>
            <p:nvPr/>
          </p:nvSpPr>
          <p:spPr>
            <a:xfrm>
              <a:off x="4689144" y="3972131"/>
              <a:ext cx="1596093" cy="75814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49"/>
            <p:cNvSpPr txBox="1"/>
            <p:nvPr/>
          </p:nvSpPr>
          <p:spPr>
            <a:xfrm>
              <a:off x="4689144" y="3972131"/>
              <a:ext cx="1596093" cy="758144"/>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Loss of consumer trust</a:t>
              </a:r>
              <a:endParaRPr/>
            </a:p>
          </p:txBody>
        </p:sp>
      </p:grpSp>
      <p:pic>
        <p:nvPicPr>
          <p:cNvPr id="475" name="Google Shape;475;p49"/>
          <p:cNvPicPr preferRelativeResize="0"/>
          <p:nvPr/>
        </p:nvPicPr>
        <p:blipFill rotWithShape="1">
          <a:blip r:embed="rId10">
            <a:alphaModFix/>
          </a:blip>
          <a:srcRect/>
          <a:stretch/>
        </p:blipFill>
        <p:spPr>
          <a:xfrm>
            <a:off x="0" y="6494228"/>
            <a:ext cx="12192000" cy="132588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pic>
        <p:nvPicPr>
          <p:cNvPr id="480" name="Google Shape;480;p50"/>
          <p:cNvPicPr preferRelativeResize="0"/>
          <p:nvPr/>
        </p:nvPicPr>
        <p:blipFill rotWithShape="1">
          <a:blip r:embed="rId3">
            <a:alphaModFix/>
          </a:blip>
          <a:srcRect/>
          <a:stretch/>
        </p:blipFill>
        <p:spPr>
          <a:xfrm>
            <a:off x="0" y="6494228"/>
            <a:ext cx="12192000" cy="1325880"/>
          </a:xfrm>
          <a:prstGeom prst="rect">
            <a:avLst/>
          </a:prstGeom>
          <a:noFill/>
          <a:ln>
            <a:noFill/>
          </a:ln>
        </p:spPr>
      </p:pic>
      <p:sp>
        <p:nvSpPr>
          <p:cNvPr id="481" name="Google Shape;481;p50"/>
          <p:cNvSpPr txBox="1">
            <a:spLocks noGrp="1"/>
          </p:cNvSpPr>
          <p:nvPr>
            <p:ph type="title" idx="4294967295"/>
          </p:nvPr>
        </p:nvSpPr>
        <p:spPr>
          <a:xfrm>
            <a:off x="1228148" y="2565453"/>
            <a:ext cx="9735705" cy="1727094"/>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Clr>
                <a:schemeClr val="dk1"/>
              </a:buClr>
              <a:buSzPts val="4000"/>
              <a:buFont typeface="Calibri"/>
              <a:buNone/>
            </a:pPr>
            <a:r>
              <a:rPr lang="en-US" sz="4000">
                <a:solidFill>
                  <a:schemeClr val="dk1"/>
                </a:solidFill>
                <a:latin typeface="Calibri"/>
                <a:ea typeface="Calibri"/>
                <a:cs typeface="Calibri"/>
                <a:sym typeface="Calibri"/>
              </a:rPr>
              <a:t>Disrespectful behaviors in the workplace, if left unchecked,  create conditions for sexual harassment to occur </a:t>
            </a:r>
            <a:endParaRPr sz="4000">
              <a:solidFill>
                <a:schemeClr val="dk1"/>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51"/>
          <p:cNvSpPr txBox="1">
            <a:spLocks noGrp="1"/>
          </p:cNvSpPr>
          <p:nvPr>
            <p:ph type="title" idx="4294967295"/>
          </p:nvPr>
        </p:nvSpPr>
        <p:spPr>
          <a:xfrm>
            <a:off x="1671306" y="965200"/>
            <a:ext cx="8849386" cy="4927600"/>
          </a:xfrm>
          <a:prstGeom prst="rect">
            <a:avLst/>
          </a:prstGeom>
          <a:noFill/>
          <a:ln>
            <a:noFill/>
          </a:ln>
        </p:spPr>
        <p:txBody>
          <a:bodyPr spcFirstLastPara="1" wrap="square" lIns="91425" tIns="45700" rIns="91425" bIns="45700" anchor="ctr" anchorCtr="0">
            <a:noAutofit/>
          </a:bodyPr>
          <a:lstStyle/>
          <a:p>
            <a:pPr marL="0" lvl="0" indent="0" algn="ctr" rtl="0">
              <a:lnSpc>
                <a:spcPct val="85000"/>
              </a:lnSpc>
              <a:spcBef>
                <a:spcPts val="0"/>
              </a:spcBef>
              <a:spcAft>
                <a:spcPts val="0"/>
              </a:spcAft>
              <a:buClr>
                <a:srgbClr val="3F3F3F"/>
              </a:buClr>
              <a:buSzPts val="5400"/>
              <a:buFont typeface="Calibri"/>
              <a:buNone/>
            </a:pPr>
            <a:r>
              <a:rPr lang="en-US" sz="5400" i="1"/>
              <a:t/>
            </a:r>
            <a:br>
              <a:rPr lang="en-US" sz="5400" i="1"/>
            </a:br>
            <a:r>
              <a:rPr lang="en-US" sz="4000" i="1"/>
              <a:t>Q: What’s the first step someone should take if they are experiencing sexual harassment?  </a:t>
            </a:r>
            <a:r>
              <a:rPr lang="en-US" sz="4000"/>
              <a:t/>
            </a:r>
            <a:br>
              <a:rPr lang="en-US" sz="4000"/>
            </a:br>
            <a:endParaRPr sz="4000" i="1"/>
          </a:p>
        </p:txBody>
      </p:sp>
      <p:pic>
        <p:nvPicPr>
          <p:cNvPr id="487" name="Google Shape;487;p51"/>
          <p:cNvPicPr preferRelativeResize="0"/>
          <p:nvPr/>
        </p:nvPicPr>
        <p:blipFill rotWithShape="1">
          <a:blip r:embed="rId3">
            <a:alphaModFix/>
          </a:blip>
          <a:srcRect/>
          <a:stretch/>
        </p:blipFill>
        <p:spPr>
          <a:xfrm>
            <a:off x="0" y="6494228"/>
            <a:ext cx="12192000" cy="132588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4"/>
        <p:cNvGrpSpPr/>
        <p:nvPr/>
      </p:nvGrpSpPr>
      <p:grpSpPr>
        <a:xfrm>
          <a:off x="0" y="0"/>
          <a:ext cx="0" cy="0"/>
          <a:chOff x="0" y="0"/>
          <a:chExt cx="0" cy="0"/>
        </a:xfrm>
      </p:grpSpPr>
      <p:sp>
        <p:nvSpPr>
          <p:cNvPr id="135" name="Google Shape;135;p16"/>
          <p:cNvSpPr/>
          <p:nvPr/>
        </p:nvSpPr>
        <p:spPr>
          <a:xfrm>
            <a:off x="0" y="0"/>
            <a:ext cx="12192000" cy="633431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6" name="Google Shape;136;p16"/>
          <p:cNvSpPr txBox="1">
            <a:spLocks noGrp="1"/>
          </p:cNvSpPr>
          <p:nvPr>
            <p:ph type="ctrTitle"/>
          </p:nvPr>
        </p:nvSpPr>
        <p:spPr>
          <a:xfrm>
            <a:off x="633999" y="4550229"/>
            <a:ext cx="10909073" cy="1057655"/>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262626"/>
              </a:buClr>
              <a:buSzPts val="4000"/>
              <a:buFont typeface="Calibri"/>
              <a:buNone/>
            </a:pPr>
            <a:r>
              <a:rPr lang="en-US" sz="4000"/>
              <a:t>Ground Rules </a:t>
            </a:r>
            <a:endParaRPr/>
          </a:p>
        </p:txBody>
      </p:sp>
      <p:pic>
        <p:nvPicPr>
          <p:cNvPr id="137" name="Google Shape;137;p16"/>
          <p:cNvPicPr preferRelativeResize="0"/>
          <p:nvPr/>
        </p:nvPicPr>
        <p:blipFill rotWithShape="1">
          <a:blip r:embed="rId3">
            <a:alphaModFix/>
          </a:blip>
          <a:srcRect l="2619" r="10703" b="-4"/>
          <a:stretch/>
        </p:blipFill>
        <p:spPr>
          <a:xfrm>
            <a:off x="730540" y="640080"/>
            <a:ext cx="3122619" cy="3602736"/>
          </a:xfrm>
          <a:prstGeom prst="rect">
            <a:avLst/>
          </a:prstGeom>
          <a:noFill/>
          <a:ln>
            <a:noFill/>
          </a:ln>
        </p:spPr>
      </p:pic>
      <p:sp>
        <p:nvSpPr>
          <p:cNvPr id="138" name="Google Shape;138;p16"/>
          <p:cNvSpPr/>
          <p:nvPr/>
        </p:nvSpPr>
        <p:spPr>
          <a:xfrm>
            <a:off x="4158553" y="886968"/>
            <a:ext cx="64008" cy="310896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39" name="Google Shape;139;p16"/>
          <p:cNvPicPr preferRelativeResize="0"/>
          <p:nvPr/>
        </p:nvPicPr>
        <p:blipFill rotWithShape="1">
          <a:blip r:embed="rId4">
            <a:alphaModFix/>
          </a:blip>
          <a:srcRect t="20263" r="-3" b="1602"/>
          <a:stretch/>
        </p:blipFill>
        <p:spPr>
          <a:xfrm>
            <a:off x="4432872" y="1147264"/>
            <a:ext cx="3312785" cy="2588368"/>
          </a:xfrm>
          <a:prstGeom prst="rect">
            <a:avLst/>
          </a:prstGeom>
          <a:noFill/>
          <a:ln>
            <a:noFill/>
          </a:ln>
        </p:spPr>
      </p:pic>
      <p:sp>
        <p:nvSpPr>
          <p:cNvPr id="140" name="Google Shape;140;p16"/>
          <p:cNvSpPr/>
          <p:nvPr/>
        </p:nvSpPr>
        <p:spPr>
          <a:xfrm>
            <a:off x="7955969" y="886968"/>
            <a:ext cx="64008" cy="310896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41" name="Google Shape;141;p16" descr="A close up of a sign&#10;&#10;Description automatically generated"/>
          <p:cNvPicPr preferRelativeResize="0"/>
          <p:nvPr/>
        </p:nvPicPr>
        <p:blipFill rotWithShape="1">
          <a:blip r:embed="rId5">
            <a:alphaModFix/>
          </a:blip>
          <a:srcRect t="6554" r="-3" b="-3"/>
          <a:stretch/>
        </p:blipFill>
        <p:spPr>
          <a:xfrm>
            <a:off x="8230289" y="893611"/>
            <a:ext cx="3312784" cy="3095673"/>
          </a:xfrm>
          <a:prstGeom prst="rect">
            <a:avLst/>
          </a:prstGeom>
          <a:noFill/>
          <a:ln>
            <a:noFill/>
          </a:ln>
        </p:spPr>
      </p:pic>
      <p:cxnSp>
        <p:nvCxnSpPr>
          <p:cNvPr id="142" name="Google Shape;142;p16"/>
          <p:cNvCxnSpPr/>
          <p:nvPr/>
        </p:nvCxnSpPr>
        <p:spPr>
          <a:xfrm>
            <a:off x="721086" y="5618770"/>
            <a:ext cx="10515600" cy="0"/>
          </a:xfrm>
          <a:prstGeom prst="straightConnector1">
            <a:avLst/>
          </a:prstGeom>
          <a:noFill/>
          <a:ln w="9525" cap="flat" cmpd="sng">
            <a:solidFill>
              <a:schemeClr val="dk2">
                <a:alpha val="89803"/>
              </a:schemeClr>
            </a:solidFill>
            <a:prstDash val="solid"/>
            <a:round/>
            <a:headEnd type="none" w="sm" len="sm"/>
            <a:tailEnd type="none" w="sm" len="sm"/>
          </a:ln>
        </p:spPr>
      </p:cxnSp>
      <p:sp>
        <p:nvSpPr>
          <p:cNvPr id="143" name="Google Shape;143;p16"/>
          <p:cNvSpPr/>
          <p:nvPr/>
        </p:nvSpPr>
        <p:spPr>
          <a:xfrm>
            <a:off x="15" y="6334316"/>
            <a:ext cx="12191985" cy="6648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6"/>
          <p:cNvSpPr/>
          <p:nvPr/>
        </p:nvSpPr>
        <p:spPr>
          <a:xfrm>
            <a:off x="1" y="6400800"/>
            <a:ext cx="121920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5" name="Google Shape;145;p16"/>
          <p:cNvPicPr preferRelativeResize="0"/>
          <p:nvPr/>
        </p:nvPicPr>
        <p:blipFill rotWithShape="1">
          <a:blip r:embed="rId6">
            <a:alphaModFix/>
          </a:blip>
          <a:srcRect/>
          <a:stretch/>
        </p:blipFill>
        <p:spPr>
          <a:xfrm>
            <a:off x="0" y="6482654"/>
            <a:ext cx="12192000" cy="132588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1"/>
        <p:cNvGrpSpPr/>
        <p:nvPr/>
      </p:nvGrpSpPr>
      <p:grpSpPr>
        <a:xfrm>
          <a:off x="0" y="0"/>
          <a:ext cx="0" cy="0"/>
          <a:chOff x="0" y="0"/>
          <a:chExt cx="0" cy="0"/>
        </a:xfrm>
      </p:grpSpPr>
      <p:sp>
        <p:nvSpPr>
          <p:cNvPr id="492" name="Google Shape;492;p52"/>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52"/>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94" name="Google Shape;494;p52"/>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sp>
        <p:nvSpPr>
          <p:cNvPr id="495" name="Google Shape;495;p52"/>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96" name="Google Shape;496;p52"/>
          <p:cNvSpPr txBox="1">
            <a:spLocks noGrp="1"/>
          </p:cNvSpPr>
          <p:nvPr>
            <p:ph type="title"/>
          </p:nvPr>
        </p:nvSpPr>
        <p:spPr>
          <a:xfrm>
            <a:off x="965201" y="643467"/>
            <a:ext cx="6255026" cy="5054008"/>
          </a:xfrm>
          <a:prstGeom prst="rect">
            <a:avLst/>
          </a:prstGeom>
          <a:noFill/>
          <a:ln>
            <a:noFill/>
          </a:ln>
        </p:spPr>
        <p:txBody>
          <a:bodyPr spcFirstLastPara="1" wrap="square" lIns="91425" tIns="45700" rIns="91425" bIns="45700" anchor="ctr" anchorCtr="0">
            <a:noAutofit/>
          </a:bodyPr>
          <a:lstStyle/>
          <a:p>
            <a:pPr marL="0" lvl="0" indent="0" algn="r" rtl="0">
              <a:lnSpc>
                <a:spcPct val="85000"/>
              </a:lnSpc>
              <a:spcBef>
                <a:spcPts val="0"/>
              </a:spcBef>
              <a:spcAft>
                <a:spcPts val="0"/>
              </a:spcAft>
              <a:buClr>
                <a:srgbClr val="262626"/>
              </a:buClr>
              <a:buSzPts val="8000"/>
              <a:buFont typeface="Calibri"/>
              <a:buNone/>
            </a:pPr>
            <a:r>
              <a:rPr lang="en-US" sz="8000" b="1">
                <a:solidFill>
                  <a:srgbClr val="262626"/>
                </a:solidFill>
              </a:rPr>
              <a:t>SEGMENT 3</a:t>
            </a:r>
            <a:endParaRPr/>
          </a:p>
        </p:txBody>
      </p:sp>
      <p:sp>
        <p:nvSpPr>
          <p:cNvPr id="497" name="Google Shape;497;p52"/>
          <p:cNvSpPr txBox="1">
            <a:spLocks noGrp="1"/>
          </p:cNvSpPr>
          <p:nvPr>
            <p:ph type="body" idx="2"/>
          </p:nvPr>
        </p:nvSpPr>
        <p:spPr>
          <a:xfrm>
            <a:off x="7870995" y="643467"/>
            <a:ext cx="3341488" cy="505400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000"/>
              <a:buNone/>
            </a:pPr>
            <a:r>
              <a:rPr lang="en-US" sz="3000" b="1" cap="none">
                <a:solidFill>
                  <a:schemeClr val="dk1"/>
                </a:solidFill>
                <a:latin typeface="Calibri"/>
                <a:ea typeface="Calibri"/>
                <a:cs typeface="Calibri"/>
                <a:sym typeface="Calibri"/>
              </a:rPr>
              <a:t>ACTING AS A BYSANDER &amp; ALLY  </a:t>
            </a:r>
            <a:endParaRPr/>
          </a:p>
        </p:txBody>
      </p:sp>
      <p:cxnSp>
        <p:nvCxnSpPr>
          <p:cNvPr id="498" name="Google Shape;498;p52"/>
          <p:cNvCxnSpPr/>
          <p:nvPr/>
        </p:nvCxnSpPr>
        <p:spPr>
          <a:xfrm>
            <a:off x="7534656" y="1391367"/>
            <a:ext cx="0" cy="3558208"/>
          </a:xfrm>
          <a:prstGeom prst="straightConnector1">
            <a:avLst/>
          </a:prstGeom>
          <a:noFill/>
          <a:ln w="12700" cap="flat" cmpd="sng">
            <a:solidFill>
              <a:schemeClr val="dk2"/>
            </a:solidFill>
            <a:prstDash val="solid"/>
            <a:round/>
            <a:headEnd type="none" w="sm" len="sm"/>
            <a:tailEnd type="none" w="sm" len="sm"/>
          </a:ln>
        </p:spPr>
      </p:cxnSp>
      <p:sp>
        <p:nvSpPr>
          <p:cNvPr id="499" name="Google Shape;499;p52"/>
          <p:cNvSpPr/>
          <p:nvPr/>
        </p:nvSpPr>
        <p:spPr>
          <a:xfrm>
            <a:off x="15" y="6340942"/>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52"/>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01" name="Google Shape;501;p52"/>
          <p:cNvPicPr preferRelativeResize="0"/>
          <p:nvPr/>
        </p:nvPicPr>
        <p:blipFill rotWithShape="1">
          <a:blip r:embed="rId3">
            <a:alphaModFix/>
          </a:blip>
          <a:srcRect/>
          <a:stretch/>
        </p:blipFill>
        <p:spPr>
          <a:xfrm>
            <a:off x="0" y="6482654"/>
            <a:ext cx="12192000" cy="132588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53"/>
          <p:cNvSpPr txBox="1">
            <a:spLocks noGrp="1"/>
          </p:cNvSpPr>
          <p:nvPr>
            <p:ph type="title" idx="4294967295"/>
          </p:nvPr>
        </p:nvSpPr>
        <p:spPr>
          <a:xfrm>
            <a:off x="1228837" y="965200"/>
            <a:ext cx="9734325" cy="4927600"/>
          </a:xfrm>
          <a:prstGeom prst="rect">
            <a:avLst/>
          </a:prstGeom>
          <a:noFill/>
          <a:ln>
            <a:noFill/>
          </a:ln>
        </p:spPr>
        <p:txBody>
          <a:bodyPr spcFirstLastPara="1" wrap="square" lIns="91425" tIns="45700" rIns="91425" bIns="45700" anchor="ctr" anchorCtr="0">
            <a:noAutofit/>
          </a:bodyPr>
          <a:lstStyle/>
          <a:p>
            <a:pPr marL="0" lvl="0" indent="0" algn="ctr" rtl="0">
              <a:lnSpc>
                <a:spcPct val="85000"/>
              </a:lnSpc>
              <a:spcBef>
                <a:spcPts val="0"/>
              </a:spcBef>
              <a:spcAft>
                <a:spcPts val="0"/>
              </a:spcAft>
              <a:buClr>
                <a:srgbClr val="3F3F3F"/>
              </a:buClr>
              <a:buSzPts val="5400"/>
              <a:buFont typeface="Calibri"/>
              <a:buNone/>
            </a:pPr>
            <a:r>
              <a:rPr lang="en-US" sz="5400" b="1" i="1"/>
              <a:t/>
            </a:r>
            <a:br>
              <a:rPr lang="en-US" sz="5400" b="1" i="1"/>
            </a:br>
            <a:r>
              <a:rPr lang="en-US" sz="5400" i="1"/>
              <a:t/>
            </a:r>
            <a:br>
              <a:rPr lang="en-US" sz="5400" i="1"/>
            </a:br>
            <a:r>
              <a:rPr lang="en-US" sz="4000" i="1"/>
              <a:t>Q: Have you heard of the term  "bystander" ?</a:t>
            </a:r>
            <a:br>
              <a:rPr lang="en-US" sz="4000" i="1"/>
            </a:br>
            <a:r>
              <a:rPr lang="en-US" sz="4000" i="1"/>
              <a:t>What does it mean to be a bystander</a:t>
            </a:r>
            <a:r>
              <a:rPr lang="en-US" sz="4000"/>
              <a:t>? </a:t>
            </a:r>
            <a:br>
              <a:rPr lang="en-US" sz="4000"/>
            </a:br>
            <a:r>
              <a:rPr lang="en-US"/>
              <a:t> </a:t>
            </a:r>
            <a:br>
              <a:rPr lang="en-US"/>
            </a:br>
            <a:endParaRPr sz="5400" i="1"/>
          </a:p>
        </p:txBody>
      </p:sp>
      <p:pic>
        <p:nvPicPr>
          <p:cNvPr id="507" name="Google Shape;507;p53"/>
          <p:cNvPicPr preferRelativeResize="0"/>
          <p:nvPr/>
        </p:nvPicPr>
        <p:blipFill rotWithShape="1">
          <a:blip r:embed="rId3">
            <a:alphaModFix/>
          </a:blip>
          <a:srcRect/>
          <a:stretch/>
        </p:blipFill>
        <p:spPr>
          <a:xfrm>
            <a:off x="0" y="6494228"/>
            <a:ext cx="12192000" cy="132588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11"/>
        <p:cNvGrpSpPr/>
        <p:nvPr/>
      </p:nvGrpSpPr>
      <p:grpSpPr>
        <a:xfrm>
          <a:off x="0" y="0"/>
          <a:ext cx="0" cy="0"/>
          <a:chOff x="0" y="0"/>
          <a:chExt cx="0" cy="0"/>
        </a:xfrm>
      </p:grpSpPr>
      <p:sp>
        <p:nvSpPr>
          <p:cNvPr id="512" name="Google Shape;512;p54"/>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54"/>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14" name="Google Shape;514;p54"/>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sp>
        <p:nvSpPr>
          <p:cNvPr id="515" name="Google Shape;515;p54"/>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16" name="Google Shape;516;p54"/>
          <p:cNvSpPr txBox="1">
            <a:spLocks noGrp="1"/>
          </p:cNvSpPr>
          <p:nvPr>
            <p:ph type="title"/>
          </p:nvPr>
        </p:nvSpPr>
        <p:spPr>
          <a:xfrm>
            <a:off x="965201" y="643467"/>
            <a:ext cx="6255026" cy="5054008"/>
          </a:xfrm>
          <a:prstGeom prst="rect">
            <a:avLst/>
          </a:prstGeom>
          <a:noFill/>
          <a:ln>
            <a:noFill/>
          </a:ln>
        </p:spPr>
        <p:txBody>
          <a:bodyPr spcFirstLastPara="1" wrap="square" lIns="91425" tIns="45700" rIns="91425" bIns="45700" anchor="ctr" anchorCtr="0">
            <a:noAutofit/>
          </a:bodyPr>
          <a:lstStyle/>
          <a:p>
            <a:pPr marL="0" lvl="0" indent="0" algn="r" rtl="0">
              <a:lnSpc>
                <a:spcPct val="85000"/>
              </a:lnSpc>
              <a:spcBef>
                <a:spcPts val="0"/>
              </a:spcBef>
              <a:spcAft>
                <a:spcPts val="0"/>
              </a:spcAft>
              <a:buClr>
                <a:srgbClr val="262626"/>
              </a:buClr>
              <a:buSzPts val="3959"/>
              <a:buFont typeface="Calibri"/>
              <a:buNone/>
            </a:pPr>
            <a:r>
              <a:rPr lang="en-US" sz="3959">
                <a:solidFill>
                  <a:srgbClr val="262626"/>
                </a:solidFill>
              </a:rPr>
              <a:t>A person who is present when an event takes place but isn’t directly involved. Bystanders might be present when sexual harassment occurs—or they could witness the circumstances that lead up to it. </a:t>
            </a:r>
            <a:endParaRPr/>
          </a:p>
        </p:txBody>
      </p:sp>
      <p:sp>
        <p:nvSpPr>
          <p:cNvPr id="517" name="Google Shape;517;p54"/>
          <p:cNvSpPr txBox="1">
            <a:spLocks noGrp="1"/>
          </p:cNvSpPr>
          <p:nvPr>
            <p:ph type="body" idx="2"/>
          </p:nvPr>
        </p:nvSpPr>
        <p:spPr>
          <a:xfrm>
            <a:off x="7870995" y="643467"/>
            <a:ext cx="3341488" cy="505400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n-US" sz="4400" cap="none">
                <a:solidFill>
                  <a:schemeClr val="dk2"/>
                </a:solidFill>
                <a:latin typeface="Calibri"/>
                <a:ea typeface="Calibri"/>
                <a:cs typeface="Calibri"/>
                <a:sym typeface="Calibri"/>
              </a:rPr>
              <a:t>BYSTANDER</a:t>
            </a:r>
            <a:endParaRPr/>
          </a:p>
        </p:txBody>
      </p:sp>
      <p:cxnSp>
        <p:nvCxnSpPr>
          <p:cNvPr id="518" name="Google Shape;518;p54"/>
          <p:cNvCxnSpPr/>
          <p:nvPr/>
        </p:nvCxnSpPr>
        <p:spPr>
          <a:xfrm>
            <a:off x="7534656" y="1391367"/>
            <a:ext cx="0" cy="3558208"/>
          </a:xfrm>
          <a:prstGeom prst="straightConnector1">
            <a:avLst/>
          </a:prstGeom>
          <a:noFill/>
          <a:ln w="12700" cap="flat" cmpd="sng">
            <a:solidFill>
              <a:schemeClr val="dk2"/>
            </a:solidFill>
            <a:prstDash val="solid"/>
            <a:round/>
            <a:headEnd type="none" w="sm" len="sm"/>
            <a:tailEnd type="none" w="sm" len="sm"/>
          </a:ln>
        </p:spPr>
      </p:cxnSp>
      <p:sp>
        <p:nvSpPr>
          <p:cNvPr id="519" name="Google Shape;519;p54"/>
          <p:cNvSpPr/>
          <p:nvPr/>
        </p:nvSpPr>
        <p:spPr>
          <a:xfrm>
            <a:off x="15" y="6340942"/>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54"/>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21" name="Google Shape;521;p54"/>
          <p:cNvPicPr preferRelativeResize="0"/>
          <p:nvPr/>
        </p:nvPicPr>
        <p:blipFill rotWithShape="1">
          <a:blip r:embed="rId3">
            <a:alphaModFix/>
          </a:blip>
          <a:srcRect/>
          <a:stretch/>
        </p:blipFill>
        <p:spPr>
          <a:xfrm>
            <a:off x="0" y="6494228"/>
            <a:ext cx="12192000" cy="132588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25"/>
        <p:cNvGrpSpPr/>
        <p:nvPr/>
      </p:nvGrpSpPr>
      <p:grpSpPr>
        <a:xfrm>
          <a:off x="0" y="0"/>
          <a:ext cx="0" cy="0"/>
          <a:chOff x="0" y="0"/>
          <a:chExt cx="0" cy="0"/>
        </a:xfrm>
      </p:grpSpPr>
      <p:sp>
        <p:nvSpPr>
          <p:cNvPr id="526" name="Google Shape;526;p55"/>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55"/>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28" name="Google Shape;528;p55"/>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sp>
        <p:nvSpPr>
          <p:cNvPr id="529" name="Google Shape;529;p55"/>
          <p:cNvSpPr/>
          <p:nvPr/>
        </p:nvSpPr>
        <p:spPr>
          <a:xfrm>
            <a:off x="0" y="0"/>
            <a:ext cx="12192000" cy="633431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30" name="Google Shape;530;p55"/>
          <p:cNvSpPr txBox="1">
            <a:spLocks noGrp="1"/>
          </p:cNvSpPr>
          <p:nvPr>
            <p:ph type="title"/>
          </p:nvPr>
        </p:nvSpPr>
        <p:spPr>
          <a:xfrm>
            <a:off x="5289754" y="639097"/>
            <a:ext cx="6253317" cy="3686015"/>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262626"/>
              </a:buClr>
              <a:buSzPts val="5000"/>
              <a:buFont typeface="Calibri"/>
              <a:buNone/>
            </a:pPr>
            <a:r>
              <a:rPr lang="en-US" sz="5000">
                <a:solidFill>
                  <a:srgbClr val="262626"/>
                </a:solidFill>
              </a:rPr>
              <a:t>Q: What were the inappropriate behaviors that can be considered sexual harassment?</a:t>
            </a:r>
            <a:endParaRPr/>
          </a:p>
        </p:txBody>
      </p:sp>
      <p:sp>
        <p:nvSpPr>
          <p:cNvPr id="531" name="Google Shape;531;p55"/>
          <p:cNvSpPr txBox="1">
            <a:spLocks noGrp="1"/>
          </p:cNvSpPr>
          <p:nvPr>
            <p:ph type="body" idx="1"/>
          </p:nvPr>
        </p:nvSpPr>
        <p:spPr>
          <a:xfrm>
            <a:off x="5289753" y="4455621"/>
            <a:ext cx="6269347" cy="123861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400"/>
              <a:buNone/>
            </a:pPr>
            <a:r>
              <a:rPr lang="en-US" sz="2400" cap="none">
                <a:solidFill>
                  <a:srgbClr val="262626"/>
                </a:solidFill>
                <a:latin typeface="Calibri"/>
                <a:ea typeface="Calibri"/>
                <a:cs typeface="Calibri"/>
                <a:sym typeface="Calibri"/>
              </a:rPr>
              <a:t> </a:t>
            </a:r>
            <a:endParaRPr/>
          </a:p>
        </p:txBody>
      </p:sp>
      <p:pic>
        <p:nvPicPr>
          <p:cNvPr id="532" name="Google Shape;532;p55" descr="Group brainstorm"/>
          <p:cNvPicPr preferRelativeResize="0"/>
          <p:nvPr/>
        </p:nvPicPr>
        <p:blipFill rotWithShape="1">
          <a:blip r:embed="rId3">
            <a:alphaModFix/>
          </a:blip>
          <a:srcRect/>
          <a:stretch/>
        </p:blipFill>
        <p:spPr>
          <a:xfrm>
            <a:off x="633999" y="1163529"/>
            <a:ext cx="4001315" cy="4001315"/>
          </a:xfrm>
          <a:prstGeom prst="rect">
            <a:avLst/>
          </a:prstGeom>
          <a:noFill/>
          <a:ln>
            <a:noFill/>
          </a:ln>
        </p:spPr>
      </p:pic>
      <p:cxnSp>
        <p:nvCxnSpPr>
          <p:cNvPr id="533" name="Google Shape;533;p55"/>
          <p:cNvCxnSpPr/>
          <p:nvPr/>
        </p:nvCxnSpPr>
        <p:spPr>
          <a:xfrm>
            <a:off x="5447071" y="4343400"/>
            <a:ext cx="5636107" cy="0"/>
          </a:xfrm>
          <a:prstGeom prst="straightConnector1">
            <a:avLst/>
          </a:prstGeom>
          <a:noFill/>
          <a:ln w="9525" cap="flat" cmpd="sng">
            <a:solidFill>
              <a:schemeClr val="dk2">
                <a:alpha val="89803"/>
              </a:schemeClr>
            </a:solidFill>
            <a:prstDash val="solid"/>
            <a:round/>
            <a:headEnd type="none" w="sm" len="sm"/>
            <a:tailEnd type="none" w="sm" len="sm"/>
          </a:ln>
        </p:spPr>
      </p:cxnSp>
      <p:sp>
        <p:nvSpPr>
          <p:cNvPr id="534" name="Google Shape;534;p55"/>
          <p:cNvSpPr/>
          <p:nvPr/>
        </p:nvSpPr>
        <p:spPr>
          <a:xfrm>
            <a:off x="15" y="6334316"/>
            <a:ext cx="12191985" cy="6648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55"/>
          <p:cNvSpPr/>
          <p:nvPr/>
        </p:nvSpPr>
        <p:spPr>
          <a:xfrm>
            <a:off x="1" y="6400800"/>
            <a:ext cx="121920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36" name="Google Shape;536;p55"/>
          <p:cNvPicPr preferRelativeResize="0"/>
          <p:nvPr/>
        </p:nvPicPr>
        <p:blipFill rotWithShape="1">
          <a:blip r:embed="rId4">
            <a:alphaModFix/>
          </a:blip>
          <a:srcRect/>
          <a:stretch/>
        </p:blipFill>
        <p:spPr>
          <a:xfrm>
            <a:off x="0" y="6482654"/>
            <a:ext cx="12192000" cy="132588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56"/>
          <p:cNvSpPr txBox="1">
            <a:spLocks noGrp="1"/>
          </p:cNvSpPr>
          <p:nvPr>
            <p:ph type="title" idx="4294967295"/>
          </p:nvPr>
        </p:nvSpPr>
        <p:spPr>
          <a:xfrm>
            <a:off x="1671306" y="1624958"/>
            <a:ext cx="8849386" cy="4927600"/>
          </a:xfrm>
          <a:prstGeom prst="rect">
            <a:avLst/>
          </a:prstGeom>
          <a:noFill/>
          <a:ln>
            <a:noFill/>
          </a:ln>
        </p:spPr>
        <p:txBody>
          <a:bodyPr spcFirstLastPara="1" wrap="square" lIns="91425" tIns="45700" rIns="91425" bIns="45700" anchor="ctr" anchorCtr="0">
            <a:noAutofit/>
          </a:bodyPr>
          <a:lstStyle/>
          <a:p>
            <a:pPr marL="0" lvl="0" indent="0" algn="ctr" rtl="0">
              <a:lnSpc>
                <a:spcPct val="85000"/>
              </a:lnSpc>
              <a:spcBef>
                <a:spcPts val="0"/>
              </a:spcBef>
              <a:spcAft>
                <a:spcPts val="0"/>
              </a:spcAft>
              <a:buClr>
                <a:srgbClr val="3F3F3F"/>
              </a:buClr>
              <a:buSzPts val="4860"/>
              <a:buFont typeface="Calibri"/>
              <a:buNone/>
            </a:pPr>
            <a:r>
              <a:rPr lang="en-US" sz="4860" b="1" i="1"/>
              <a:t/>
            </a:r>
            <a:br>
              <a:rPr lang="en-US" sz="4860" b="1" i="1"/>
            </a:br>
            <a:r>
              <a:rPr lang="en-US" sz="4860" b="1" i="1"/>
              <a:t/>
            </a:r>
            <a:br>
              <a:rPr lang="en-US" sz="4860" b="1" i="1"/>
            </a:br>
            <a:r>
              <a:rPr lang="en-US" sz="3959" i="1"/>
              <a:t>Q:Do you think Jose should intervene in this situation as a bystander?  </a:t>
            </a:r>
            <a:br>
              <a:rPr lang="en-US" sz="3959" i="1"/>
            </a:br>
            <a:r>
              <a:rPr lang="en-US" sz="3959" i="1"/>
              <a:t/>
            </a:r>
            <a:br>
              <a:rPr lang="en-US" sz="3959" i="1"/>
            </a:br>
            <a:r>
              <a:rPr lang="en-US" sz="3959" i="1"/>
              <a:t>Why/why not? </a:t>
            </a:r>
            <a:r>
              <a:rPr lang="en-US" sz="3959"/>
              <a:t/>
            </a:r>
            <a:br>
              <a:rPr lang="en-US" sz="3959"/>
            </a:br>
            <a:r>
              <a:rPr lang="en-US" sz="4320"/>
              <a:t> </a:t>
            </a:r>
            <a:br>
              <a:rPr lang="en-US" sz="4320"/>
            </a:br>
            <a:r>
              <a:rPr lang="en-US" sz="4320"/>
              <a:t> </a:t>
            </a:r>
            <a:br>
              <a:rPr lang="en-US" sz="4320"/>
            </a:br>
            <a:endParaRPr sz="4860" i="1"/>
          </a:p>
        </p:txBody>
      </p:sp>
      <p:pic>
        <p:nvPicPr>
          <p:cNvPr id="542" name="Google Shape;542;p56"/>
          <p:cNvPicPr preferRelativeResize="0"/>
          <p:nvPr/>
        </p:nvPicPr>
        <p:blipFill rotWithShape="1">
          <a:blip r:embed="rId3">
            <a:alphaModFix/>
          </a:blip>
          <a:srcRect/>
          <a:stretch/>
        </p:blipFill>
        <p:spPr>
          <a:xfrm>
            <a:off x="0" y="6494228"/>
            <a:ext cx="12192000" cy="132588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57"/>
          <p:cNvSpPr txBox="1">
            <a:spLocks noGrp="1"/>
          </p:cNvSpPr>
          <p:nvPr>
            <p:ph type="title" idx="4294967295"/>
          </p:nvPr>
        </p:nvSpPr>
        <p:spPr>
          <a:xfrm>
            <a:off x="1671306" y="1722494"/>
            <a:ext cx="8849386" cy="4927600"/>
          </a:xfrm>
          <a:prstGeom prst="rect">
            <a:avLst/>
          </a:prstGeom>
          <a:noFill/>
          <a:ln>
            <a:noFill/>
          </a:ln>
        </p:spPr>
        <p:txBody>
          <a:bodyPr spcFirstLastPara="1" wrap="square" lIns="91425" tIns="45700" rIns="91425" bIns="45700" anchor="ctr" anchorCtr="0">
            <a:noAutofit/>
          </a:bodyPr>
          <a:lstStyle/>
          <a:p>
            <a:pPr marL="0" lvl="0" indent="0" algn="ctr" rtl="0">
              <a:lnSpc>
                <a:spcPct val="85000"/>
              </a:lnSpc>
              <a:spcBef>
                <a:spcPts val="0"/>
              </a:spcBef>
              <a:spcAft>
                <a:spcPts val="0"/>
              </a:spcAft>
              <a:buClr>
                <a:srgbClr val="3F3F3F"/>
              </a:buClr>
              <a:buSzPts val="4000"/>
              <a:buFont typeface="Calibri"/>
              <a:buNone/>
            </a:pPr>
            <a:r>
              <a:rPr lang="en-US" sz="4000" i="1"/>
              <a:t>Q: What do you think the difference is between a bystander and an ally? </a:t>
            </a:r>
            <a:r>
              <a:rPr lang="en-US" sz="4000"/>
              <a:t> </a:t>
            </a:r>
            <a:br>
              <a:rPr lang="en-US" sz="4000"/>
            </a:br>
            <a:r>
              <a:rPr lang="en-US"/>
              <a:t> </a:t>
            </a:r>
            <a:br>
              <a:rPr lang="en-US"/>
            </a:br>
            <a:endParaRPr sz="5400" i="1"/>
          </a:p>
        </p:txBody>
      </p:sp>
      <p:pic>
        <p:nvPicPr>
          <p:cNvPr id="548" name="Google Shape;548;p57"/>
          <p:cNvPicPr preferRelativeResize="0"/>
          <p:nvPr/>
        </p:nvPicPr>
        <p:blipFill rotWithShape="1">
          <a:blip r:embed="rId3">
            <a:alphaModFix/>
          </a:blip>
          <a:srcRect/>
          <a:stretch/>
        </p:blipFill>
        <p:spPr>
          <a:xfrm>
            <a:off x="0" y="6494228"/>
            <a:ext cx="12192000" cy="132588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52"/>
        <p:cNvGrpSpPr/>
        <p:nvPr/>
      </p:nvGrpSpPr>
      <p:grpSpPr>
        <a:xfrm>
          <a:off x="0" y="0"/>
          <a:ext cx="0" cy="0"/>
          <a:chOff x="0" y="0"/>
          <a:chExt cx="0" cy="0"/>
        </a:xfrm>
      </p:grpSpPr>
      <p:sp>
        <p:nvSpPr>
          <p:cNvPr id="553" name="Google Shape;553;p58"/>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58"/>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55" name="Google Shape;555;p58"/>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sp>
        <p:nvSpPr>
          <p:cNvPr id="556" name="Google Shape;556;p58"/>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57" name="Google Shape;557;p58"/>
          <p:cNvSpPr txBox="1">
            <a:spLocks noGrp="1"/>
          </p:cNvSpPr>
          <p:nvPr>
            <p:ph type="title"/>
          </p:nvPr>
        </p:nvSpPr>
        <p:spPr>
          <a:xfrm>
            <a:off x="965201" y="643467"/>
            <a:ext cx="6255026" cy="5054008"/>
          </a:xfrm>
          <a:prstGeom prst="rect">
            <a:avLst/>
          </a:prstGeom>
          <a:noFill/>
          <a:ln>
            <a:noFill/>
          </a:ln>
        </p:spPr>
        <p:txBody>
          <a:bodyPr spcFirstLastPara="1" wrap="square" lIns="91425" tIns="45700" rIns="91425" bIns="45700" anchor="ctr" anchorCtr="0">
            <a:noAutofit/>
          </a:bodyPr>
          <a:lstStyle/>
          <a:p>
            <a:pPr marL="0" lvl="0" indent="0" algn="r" rtl="0">
              <a:lnSpc>
                <a:spcPct val="85000"/>
              </a:lnSpc>
              <a:spcBef>
                <a:spcPts val="0"/>
              </a:spcBef>
              <a:spcAft>
                <a:spcPts val="0"/>
              </a:spcAft>
              <a:buClr>
                <a:srgbClr val="262626"/>
              </a:buClr>
              <a:buSzPts val="4000"/>
              <a:buFont typeface="Calibri"/>
              <a:buNone/>
            </a:pPr>
            <a:r>
              <a:rPr lang="en-US" sz="4000">
                <a:solidFill>
                  <a:srgbClr val="262626"/>
                </a:solidFill>
              </a:rPr>
              <a:t>A person or organization that takes action to help  and support another.</a:t>
            </a:r>
            <a:endParaRPr/>
          </a:p>
        </p:txBody>
      </p:sp>
      <p:sp>
        <p:nvSpPr>
          <p:cNvPr id="558" name="Google Shape;558;p58"/>
          <p:cNvSpPr txBox="1">
            <a:spLocks noGrp="1"/>
          </p:cNvSpPr>
          <p:nvPr>
            <p:ph type="body" idx="2"/>
          </p:nvPr>
        </p:nvSpPr>
        <p:spPr>
          <a:xfrm>
            <a:off x="7870995" y="643467"/>
            <a:ext cx="3341488" cy="505400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n-US" sz="4400" cap="none">
                <a:solidFill>
                  <a:schemeClr val="dk2"/>
                </a:solidFill>
                <a:latin typeface="Calibri"/>
                <a:ea typeface="Calibri"/>
                <a:cs typeface="Calibri"/>
                <a:sym typeface="Calibri"/>
              </a:rPr>
              <a:t>ALLY</a:t>
            </a:r>
            <a:endParaRPr/>
          </a:p>
        </p:txBody>
      </p:sp>
      <p:cxnSp>
        <p:nvCxnSpPr>
          <p:cNvPr id="559" name="Google Shape;559;p58"/>
          <p:cNvCxnSpPr/>
          <p:nvPr/>
        </p:nvCxnSpPr>
        <p:spPr>
          <a:xfrm>
            <a:off x="7534656" y="1391367"/>
            <a:ext cx="0" cy="3558208"/>
          </a:xfrm>
          <a:prstGeom prst="straightConnector1">
            <a:avLst/>
          </a:prstGeom>
          <a:noFill/>
          <a:ln w="12700" cap="flat" cmpd="sng">
            <a:solidFill>
              <a:schemeClr val="dk2"/>
            </a:solidFill>
            <a:prstDash val="solid"/>
            <a:round/>
            <a:headEnd type="none" w="sm" len="sm"/>
            <a:tailEnd type="none" w="sm" len="sm"/>
          </a:ln>
        </p:spPr>
      </p:cxnSp>
      <p:sp>
        <p:nvSpPr>
          <p:cNvPr id="560" name="Google Shape;560;p58"/>
          <p:cNvSpPr/>
          <p:nvPr/>
        </p:nvSpPr>
        <p:spPr>
          <a:xfrm>
            <a:off x="15" y="6340942"/>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58"/>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62" name="Google Shape;562;p58"/>
          <p:cNvPicPr preferRelativeResize="0"/>
          <p:nvPr/>
        </p:nvPicPr>
        <p:blipFill rotWithShape="1">
          <a:blip r:embed="rId3">
            <a:alphaModFix/>
          </a:blip>
          <a:srcRect/>
          <a:stretch/>
        </p:blipFill>
        <p:spPr>
          <a:xfrm>
            <a:off x="0" y="6494228"/>
            <a:ext cx="12192000" cy="132588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6"/>
        <p:cNvGrpSpPr/>
        <p:nvPr/>
      </p:nvGrpSpPr>
      <p:grpSpPr>
        <a:xfrm>
          <a:off x="0" y="0"/>
          <a:ext cx="0" cy="0"/>
          <a:chOff x="0" y="0"/>
          <a:chExt cx="0" cy="0"/>
        </a:xfrm>
      </p:grpSpPr>
      <p:sp>
        <p:nvSpPr>
          <p:cNvPr id="567" name="Google Shape;567;p59"/>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59"/>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69" name="Google Shape;569;p59"/>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sp>
        <p:nvSpPr>
          <p:cNvPr id="570" name="Google Shape;570;p59"/>
          <p:cNvSpPr/>
          <p:nvPr/>
        </p:nvSpPr>
        <p:spPr>
          <a:xfrm>
            <a:off x="0" y="0"/>
            <a:ext cx="12192000" cy="633431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71" name="Google Shape;571;p59"/>
          <p:cNvSpPr txBox="1">
            <a:spLocks noGrp="1"/>
          </p:cNvSpPr>
          <p:nvPr>
            <p:ph type="title"/>
          </p:nvPr>
        </p:nvSpPr>
        <p:spPr>
          <a:xfrm>
            <a:off x="1585078" y="3995057"/>
            <a:ext cx="9015900" cy="1654500"/>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Clr>
                <a:srgbClr val="262626"/>
              </a:buClr>
              <a:buSzPts val="4000"/>
              <a:buFont typeface="Calibri"/>
              <a:buNone/>
            </a:pPr>
            <a:r>
              <a:rPr lang="en-US" sz="4000">
                <a:solidFill>
                  <a:srgbClr val="262626"/>
                </a:solidFill>
              </a:rPr>
              <a:t>An ally is someone who does more than just observe. They provide help and support!</a:t>
            </a:r>
            <a:endParaRPr/>
          </a:p>
        </p:txBody>
      </p:sp>
      <p:cxnSp>
        <p:nvCxnSpPr>
          <p:cNvPr id="572" name="Google Shape;572;p59"/>
          <p:cNvCxnSpPr/>
          <p:nvPr/>
        </p:nvCxnSpPr>
        <p:spPr>
          <a:xfrm>
            <a:off x="835159" y="5814708"/>
            <a:ext cx="10515600" cy="0"/>
          </a:xfrm>
          <a:prstGeom prst="straightConnector1">
            <a:avLst/>
          </a:prstGeom>
          <a:noFill/>
          <a:ln w="9525" cap="flat" cmpd="sng">
            <a:solidFill>
              <a:schemeClr val="dk2">
                <a:alpha val="89803"/>
              </a:schemeClr>
            </a:solidFill>
            <a:prstDash val="solid"/>
            <a:round/>
            <a:headEnd type="none" w="sm" len="sm"/>
            <a:tailEnd type="none" w="sm" len="sm"/>
          </a:ln>
        </p:spPr>
      </p:cxnSp>
      <p:sp>
        <p:nvSpPr>
          <p:cNvPr id="573" name="Google Shape;573;p59"/>
          <p:cNvSpPr/>
          <p:nvPr/>
        </p:nvSpPr>
        <p:spPr>
          <a:xfrm>
            <a:off x="15" y="6334316"/>
            <a:ext cx="12191985" cy="6648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59"/>
          <p:cNvSpPr/>
          <p:nvPr/>
        </p:nvSpPr>
        <p:spPr>
          <a:xfrm>
            <a:off x="1" y="6400800"/>
            <a:ext cx="121920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75" name="Google Shape;575;p59"/>
          <p:cNvPicPr preferRelativeResize="0"/>
          <p:nvPr/>
        </p:nvPicPr>
        <p:blipFill rotWithShape="1">
          <a:blip r:embed="rId3">
            <a:alphaModFix/>
          </a:blip>
          <a:srcRect/>
          <a:stretch/>
        </p:blipFill>
        <p:spPr>
          <a:xfrm>
            <a:off x="0" y="6494228"/>
            <a:ext cx="12192000" cy="1325880"/>
          </a:xfrm>
          <a:prstGeom prst="rect">
            <a:avLst/>
          </a:prstGeom>
          <a:noFill/>
          <a:ln>
            <a:noFill/>
          </a:ln>
        </p:spPr>
      </p:pic>
      <p:pic>
        <p:nvPicPr>
          <p:cNvPr id="576" name="Google Shape;576;p59"/>
          <p:cNvPicPr preferRelativeResize="0"/>
          <p:nvPr/>
        </p:nvPicPr>
        <p:blipFill rotWithShape="1">
          <a:blip r:embed="rId4">
            <a:alphaModFix/>
          </a:blip>
          <a:srcRect l="15298" r="9117" b="2173"/>
          <a:stretch/>
        </p:blipFill>
        <p:spPr>
          <a:xfrm>
            <a:off x="3462007" y="210265"/>
            <a:ext cx="4827910" cy="3844664"/>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Google Shape;581;p60"/>
          <p:cNvSpPr txBox="1">
            <a:spLocks noGrp="1"/>
          </p:cNvSpPr>
          <p:nvPr>
            <p:ph type="title" idx="4294967295"/>
          </p:nvPr>
        </p:nvSpPr>
        <p:spPr>
          <a:xfrm>
            <a:off x="1660155" y="965200"/>
            <a:ext cx="8849386" cy="4927600"/>
          </a:xfrm>
          <a:prstGeom prst="rect">
            <a:avLst/>
          </a:prstGeom>
          <a:noFill/>
          <a:ln>
            <a:noFill/>
          </a:ln>
        </p:spPr>
        <p:txBody>
          <a:bodyPr spcFirstLastPara="1" wrap="square" lIns="91425" tIns="45700" rIns="91425" bIns="45700" anchor="ctr" anchorCtr="0">
            <a:noAutofit/>
          </a:bodyPr>
          <a:lstStyle/>
          <a:p>
            <a:pPr marL="0" lvl="0" indent="0" algn="ctr" rtl="0">
              <a:lnSpc>
                <a:spcPct val="85000"/>
              </a:lnSpc>
              <a:spcBef>
                <a:spcPts val="0"/>
              </a:spcBef>
              <a:spcAft>
                <a:spcPts val="0"/>
              </a:spcAft>
              <a:buClr>
                <a:srgbClr val="000000"/>
              </a:buClr>
              <a:buSzPts val="4000"/>
              <a:buFont typeface="Calibri"/>
              <a:buNone/>
            </a:pPr>
            <a:r>
              <a:rPr lang="en-US" sz="4000" i="1">
                <a:solidFill>
                  <a:srgbClr val="000000"/>
                </a:solidFill>
              </a:rPr>
              <a:t> Q: What steps can you take as an employer or supervisor to act as an ally, and to ensure that employees, such as Juana and Jose feel safe to report  acts of sexual harassment? </a:t>
            </a:r>
            <a:br>
              <a:rPr lang="en-US" sz="4000" i="1">
                <a:solidFill>
                  <a:srgbClr val="000000"/>
                </a:solidFill>
              </a:rPr>
            </a:br>
            <a:endParaRPr sz="4000" i="1"/>
          </a:p>
        </p:txBody>
      </p:sp>
      <p:pic>
        <p:nvPicPr>
          <p:cNvPr id="582" name="Google Shape;582;p60"/>
          <p:cNvPicPr preferRelativeResize="0"/>
          <p:nvPr/>
        </p:nvPicPr>
        <p:blipFill rotWithShape="1">
          <a:blip r:embed="rId3">
            <a:alphaModFix/>
          </a:blip>
          <a:srcRect/>
          <a:stretch/>
        </p:blipFill>
        <p:spPr>
          <a:xfrm>
            <a:off x="0" y="6494228"/>
            <a:ext cx="12192000" cy="132588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Google Shape;587;p61"/>
          <p:cNvSpPr txBox="1">
            <a:spLocks noGrp="1"/>
          </p:cNvSpPr>
          <p:nvPr>
            <p:ph type="title"/>
          </p:nvPr>
        </p:nvSpPr>
        <p:spPr>
          <a:xfrm>
            <a:off x="1102092" y="1505279"/>
            <a:ext cx="10058400" cy="68091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320"/>
              <a:buFont typeface="Calibri"/>
              <a:buNone/>
            </a:pPr>
            <a:r>
              <a:rPr lang="en-US" sz="4320"/>
              <a:t/>
            </a:r>
            <a:br>
              <a:rPr lang="en-US" sz="4320"/>
            </a:br>
            <a:r>
              <a:rPr lang="en-US" sz="4320"/>
              <a:t/>
            </a:r>
            <a:br>
              <a:rPr lang="en-US" sz="4320"/>
            </a:br>
            <a:r>
              <a:rPr lang="en-US" sz="4320"/>
              <a:t/>
            </a:r>
            <a:br>
              <a:rPr lang="en-US" sz="4320"/>
            </a:br>
            <a:r>
              <a:rPr lang="en-US" sz="4320"/>
              <a:t/>
            </a:r>
            <a:br>
              <a:rPr lang="en-US" sz="4320"/>
            </a:br>
            <a:r>
              <a:rPr lang="en-US" sz="4320"/>
              <a:t/>
            </a:r>
            <a:br>
              <a:rPr lang="en-US" sz="4320"/>
            </a:br>
            <a:r>
              <a:rPr lang="en-US" sz="4320"/>
              <a:t/>
            </a:r>
            <a:br>
              <a:rPr lang="en-US" sz="4320"/>
            </a:br>
            <a:r>
              <a:rPr lang="en-US" sz="4320"/>
              <a:t/>
            </a:r>
            <a:br>
              <a:rPr lang="en-US" sz="4320"/>
            </a:br>
            <a:r>
              <a:rPr lang="en-US" sz="4320"/>
              <a:t/>
            </a:r>
            <a:br>
              <a:rPr lang="en-US" sz="4320"/>
            </a:br>
            <a:r>
              <a:rPr lang="en-US" sz="4320"/>
              <a:t/>
            </a:r>
            <a:br>
              <a:rPr lang="en-US" sz="4320"/>
            </a:br>
            <a:r>
              <a:rPr lang="en-US" sz="4320"/>
              <a:t/>
            </a:r>
            <a:br>
              <a:rPr lang="en-US" sz="4320"/>
            </a:br>
            <a:r>
              <a:rPr lang="en-US" sz="4320"/>
              <a:t/>
            </a:r>
            <a:br>
              <a:rPr lang="en-US" sz="4320"/>
            </a:br>
            <a:r>
              <a:rPr lang="en-US" sz="4320"/>
              <a:t/>
            </a:r>
            <a:br>
              <a:rPr lang="en-US" sz="4320"/>
            </a:br>
            <a:r>
              <a:rPr lang="en-US" sz="3959"/>
              <a:t>Some possible strategies include:</a:t>
            </a:r>
            <a:br>
              <a:rPr lang="en-US" sz="3959"/>
            </a:br>
            <a:endParaRPr sz="3959"/>
          </a:p>
        </p:txBody>
      </p:sp>
      <p:sp>
        <p:nvSpPr>
          <p:cNvPr id="588" name="Google Shape;588;p61"/>
          <p:cNvSpPr txBox="1">
            <a:spLocks noGrp="1"/>
          </p:cNvSpPr>
          <p:nvPr>
            <p:ph type="body" idx="2"/>
          </p:nvPr>
        </p:nvSpPr>
        <p:spPr>
          <a:xfrm>
            <a:off x="1286150" y="1896977"/>
            <a:ext cx="8233332" cy="4023360"/>
          </a:xfrm>
          <a:prstGeom prst="rect">
            <a:avLst/>
          </a:prstGeom>
          <a:noFill/>
          <a:ln>
            <a:noFill/>
          </a:ln>
        </p:spPr>
        <p:txBody>
          <a:bodyPr spcFirstLastPara="1" wrap="square" lIns="0" tIns="45700" rIns="0" bIns="45700" anchor="t" anchorCtr="0">
            <a:noAutofit/>
          </a:bodyPr>
          <a:lstStyle/>
          <a:p>
            <a:pPr marL="342900" marR="0" lvl="0" indent="-241300" algn="l" rtl="0">
              <a:lnSpc>
                <a:spcPct val="107000"/>
              </a:lnSpc>
              <a:spcBef>
                <a:spcPts val="0"/>
              </a:spcBef>
              <a:spcAft>
                <a:spcPts val="0"/>
              </a:spcAft>
              <a:buSzPts val="1600"/>
              <a:buFont typeface="Arial"/>
              <a:buNone/>
            </a:pPr>
            <a:endParaRPr sz="1600">
              <a:solidFill>
                <a:srgbClr val="000000"/>
              </a:solidFill>
              <a:latin typeface="Calibri"/>
              <a:ea typeface="Calibri"/>
              <a:cs typeface="Calibri"/>
              <a:sym typeface="Calibri"/>
            </a:endParaRPr>
          </a:p>
          <a:p>
            <a:pPr marL="91440" marR="0" lvl="0" indent="-127000" algn="l" rtl="0">
              <a:lnSpc>
                <a:spcPct val="107000"/>
              </a:lnSpc>
              <a:spcBef>
                <a:spcPts val="0"/>
              </a:spcBef>
              <a:spcAft>
                <a:spcPts val="0"/>
              </a:spcAft>
              <a:buSzPts val="2000"/>
              <a:buFont typeface="Noto Sans Symbols"/>
              <a:buChar char="▪"/>
            </a:pPr>
            <a:r>
              <a:rPr lang="en-US">
                <a:solidFill>
                  <a:srgbClr val="000000"/>
                </a:solidFill>
                <a:latin typeface="Calibri"/>
                <a:ea typeface="Calibri"/>
                <a:cs typeface="Calibri"/>
                <a:sym typeface="Calibri"/>
              </a:rPr>
              <a:t>Take all claims seriously</a:t>
            </a:r>
            <a:endParaRPr/>
          </a:p>
          <a:p>
            <a:pPr marL="0" marR="0" lvl="0" indent="0" algn="l" rtl="0">
              <a:lnSpc>
                <a:spcPct val="107000"/>
              </a:lnSpc>
              <a:spcBef>
                <a:spcPts val="0"/>
              </a:spcBef>
              <a:spcAft>
                <a:spcPts val="0"/>
              </a:spcAft>
              <a:buSzPts val="2000"/>
              <a:buNone/>
            </a:pPr>
            <a:endParaRPr>
              <a:solidFill>
                <a:srgbClr val="000000"/>
              </a:solidFill>
              <a:latin typeface="Calibri"/>
              <a:ea typeface="Calibri"/>
              <a:cs typeface="Calibri"/>
              <a:sym typeface="Calibri"/>
            </a:endParaRPr>
          </a:p>
          <a:p>
            <a:pPr marL="91440" marR="0" lvl="0" indent="-127000" algn="l" rtl="0">
              <a:lnSpc>
                <a:spcPct val="107000"/>
              </a:lnSpc>
              <a:spcBef>
                <a:spcPts val="0"/>
              </a:spcBef>
              <a:spcAft>
                <a:spcPts val="0"/>
              </a:spcAft>
              <a:buSzPts val="2000"/>
              <a:buFont typeface="Noto Sans Symbols"/>
              <a:buChar char="▪"/>
            </a:pPr>
            <a:r>
              <a:rPr lang="en-US">
                <a:solidFill>
                  <a:srgbClr val="000000"/>
                </a:solidFill>
                <a:latin typeface="Calibri"/>
                <a:ea typeface="Calibri"/>
                <a:cs typeface="Calibri"/>
                <a:sym typeface="Calibri"/>
              </a:rPr>
              <a:t>Consider implementing a 3</a:t>
            </a:r>
            <a:r>
              <a:rPr lang="en-US" baseline="30000">
                <a:solidFill>
                  <a:srgbClr val="000000"/>
                </a:solidFill>
                <a:latin typeface="Calibri"/>
                <a:ea typeface="Calibri"/>
                <a:cs typeface="Calibri"/>
                <a:sym typeface="Calibri"/>
              </a:rPr>
              <a:t>rd</a:t>
            </a:r>
            <a:r>
              <a:rPr lang="en-US">
                <a:solidFill>
                  <a:srgbClr val="000000"/>
                </a:solidFill>
                <a:latin typeface="Calibri"/>
                <a:ea typeface="Calibri"/>
                <a:cs typeface="Calibri"/>
                <a:sym typeface="Calibri"/>
              </a:rPr>
              <a:t> party reporting system, such as a hotline or reporting mechanism that can be anonymous.</a:t>
            </a:r>
            <a:endParaRPr/>
          </a:p>
          <a:p>
            <a:pPr marL="0" marR="0" lvl="0" indent="0" algn="l" rtl="0">
              <a:lnSpc>
                <a:spcPct val="107000"/>
              </a:lnSpc>
              <a:spcBef>
                <a:spcPts val="0"/>
              </a:spcBef>
              <a:spcAft>
                <a:spcPts val="0"/>
              </a:spcAft>
              <a:buSzPts val="2000"/>
              <a:buNone/>
            </a:pPr>
            <a:endParaRPr>
              <a:solidFill>
                <a:srgbClr val="000000"/>
              </a:solidFill>
              <a:latin typeface="Calibri"/>
              <a:ea typeface="Calibri"/>
              <a:cs typeface="Calibri"/>
              <a:sym typeface="Calibri"/>
            </a:endParaRPr>
          </a:p>
          <a:p>
            <a:pPr marL="91440" marR="0" lvl="0" indent="-127000" algn="l" rtl="0">
              <a:lnSpc>
                <a:spcPct val="107000"/>
              </a:lnSpc>
              <a:spcBef>
                <a:spcPts val="0"/>
              </a:spcBef>
              <a:spcAft>
                <a:spcPts val="0"/>
              </a:spcAft>
              <a:buSzPts val="2000"/>
              <a:buFont typeface="Noto Sans Symbols"/>
              <a:buChar char="▪"/>
            </a:pPr>
            <a:r>
              <a:rPr lang="en-US">
                <a:solidFill>
                  <a:srgbClr val="000000"/>
                </a:solidFill>
                <a:latin typeface="Calibri"/>
                <a:ea typeface="Calibri"/>
                <a:cs typeface="Calibri"/>
                <a:sym typeface="Calibri"/>
              </a:rPr>
              <a:t>Investigate all claims filed. </a:t>
            </a:r>
            <a:endParaRPr>
              <a:latin typeface="Calibri"/>
              <a:ea typeface="Calibri"/>
              <a:cs typeface="Calibri"/>
              <a:sym typeface="Calibri"/>
            </a:endParaRPr>
          </a:p>
          <a:p>
            <a:pPr marL="91440" marR="0" lvl="0" indent="0" algn="l" rtl="0">
              <a:lnSpc>
                <a:spcPct val="107000"/>
              </a:lnSpc>
              <a:spcBef>
                <a:spcPts val="0"/>
              </a:spcBef>
              <a:spcAft>
                <a:spcPts val="0"/>
              </a:spcAft>
              <a:buSzPts val="2000"/>
              <a:buFont typeface="Noto Sans Symbols"/>
              <a:buNone/>
            </a:pPr>
            <a:endParaRPr>
              <a:solidFill>
                <a:srgbClr val="000000"/>
              </a:solidFill>
              <a:latin typeface="Calibri"/>
              <a:ea typeface="Calibri"/>
              <a:cs typeface="Calibri"/>
              <a:sym typeface="Calibri"/>
            </a:endParaRPr>
          </a:p>
          <a:p>
            <a:pPr marL="91440" marR="0" lvl="0" indent="-127000" algn="l" rtl="0">
              <a:lnSpc>
                <a:spcPct val="107000"/>
              </a:lnSpc>
              <a:spcBef>
                <a:spcPts val="0"/>
              </a:spcBef>
              <a:spcAft>
                <a:spcPts val="0"/>
              </a:spcAft>
              <a:buSzPts val="2000"/>
              <a:buFont typeface="Noto Sans Symbols"/>
              <a:buChar char="▪"/>
            </a:pPr>
            <a:r>
              <a:rPr lang="en-US">
                <a:solidFill>
                  <a:srgbClr val="000000"/>
                </a:solidFill>
                <a:latin typeface="Calibri"/>
                <a:ea typeface="Calibri"/>
                <a:cs typeface="Calibri"/>
                <a:sym typeface="Calibri"/>
              </a:rPr>
              <a:t>Protect the identity of the people involved.</a:t>
            </a:r>
            <a:endParaRPr/>
          </a:p>
          <a:p>
            <a:pPr marL="91440" marR="0" lvl="0" indent="0" algn="l" rtl="0">
              <a:lnSpc>
                <a:spcPct val="107000"/>
              </a:lnSpc>
              <a:spcBef>
                <a:spcPts val="0"/>
              </a:spcBef>
              <a:spcAft>
                <a:spcPts val="0"/>
              </a:spcAft>
              <a:buSzPts val="2000"/>
              <a:buFont typeface="Noto Sans Symbols"/>
              <a:buNone/>
            </a:pPr>
            <a:endParaRPr>
              <a:solidFill>
                <a:srgbClr val="000000"/>
              </a:solidFill>
              <a:latin typeface="Calibri"/>
              <a:ea typeface="Calibri"/>
              <a:cs typeface="Calibri"/>
              <a:sym typeface="Calibri"/>
            </a:endParaRPr>
          </a:p>
          <a:p>
            <a:pPr marL="91440" marR="0" lvl="0" indent="-127000" algn="l" rtl="0">
              <a:lnSpc>
                <a:spcPct val="107000"/>
              </a:lnSpc>
              <a:spcBef>
                <a:spcPts val="0"/>
              </a:spcBef>
              <a:spcAft>
                <a:spcPts val="0"/>
              </a:spcAft>
              <a:buSzPts val="2000"/>
              <a:buFont typeface="Noto Sans Symbols"/>
              <a:buChar char="▪"/>
            </a:pPr>
            <a:r>
              <a:rPr lang="en-US">
                <a:solidFill>
                  <a:srgbClr val="000000"/>
                </a:solidFill>
                <a:latin typeface="Calibri"/>
                <a:ea typeface="Calibri"/>
                <a:cs typeface="Calibri"/>
                <a:sym typeface="Calibri"/>
              </a:rPr>
              <a:t>Remember that retaliation by another worker or the employer is against the law.</a:t>
            </a:r>
            <a:endParaRPr>
              <a:latin typeface="Calibri"/>
              <a:ea typeface="Calibri"/>
              <a:cs typeface="Calibri"/>
              <a:sym typeface="Calibri"/>
            </a:endParaRPr>
          </a:p>
          <a:p>
            <a:pPr marL="35560" marR="0" lvl="0" indent="0" algn="l" rtl="0">
              <a:lnSpc>
                <a:spcPct val="107000"/>
              </a:lnSpc>
              <a:spcBef>
                <a:spcPts val="0"/>
              </a:spcBef>
              <a:spcAft>
                <a:spcPts val="0"/>
              </a:spcAft>
              <a:buSzPts val="2000"/>
              <a:buNone/>
            </a:pPr>
            <a:endParaRPr>
              <a:latin typeface="Times New Roman"/>
              <a:ea typeface="Times New Roman"/>
              <a:cs typeface="Times New Roman"/>
              <a:sym typeface="Times New Roman"/>
            </a:endParaRPr>
          </a:p>
          <a:p>
            <a:pPr marL="91440" lvl="0" indent="-27939" algn="l" rtl="0">
              <a:lnSpc>
                <a:spcPct val="170000"/>
              </a:lnSpc>
              <a:spcBef>
                <a:spcPts val="0"/>
              </a:spcBef>
              <a:spcAft>
                <a:spcPts val="0"/>
              </a:spcAft>
              <a:buSzPts val="1000"/>
              <a:buFont typeface="Arial"/>
              <a:buNone/>
            </a:pPr>
            <a:endParaRPr b="1"/>
          </a:p>
        </p:txBody>
      </p:sp>
      <p:pic>
        <p:nvPicPr>
          <p:cNvPr id="589" name="Google Shape;589;p61"/>
          <p:cNvPicPr preferRelativeResize="0"/>
          <p:nvPr/>
        </p:nvPicPr>
        <p:blipFill rotWithShape="1">
          <a:blip r:embed="rId3">
            <a:alphaModFix/>
          </a:blip>
          <a:srcRect/>
          <a:stretch/>
        </p:blipFill>
        <p:spPr>
          <a:xfrm>
            <a:off x="0" y="6482654"/>
            <a:ext cx="12192000" cy="1325880"/>
          </a:xfrm>
          <a:prstGeom prst="rect">
            <a:avLst/>
          </a:prstGeom>
          <a:noFill/>
          <a:ln>
            <a:noFill/>
          </a:ln>
        </p:spPr>
      </p:pic>
      <p:pic>
        <p:nvPicPr>
          <p:cNvPr id="590" name="Google Shape;590;p61" descr="A close up of a sign&#10;&#10;Description automatically generated"/>
          <p:cNvPicPr preferRelativeResize="0"/>
          <p:nvPr/>
        </p:nvPicPr>
        <p:blipFill rotWithShape="1">
          <a:blip r:embed="rId4">
            <a:alphaModFix/>
          </a:blip>
          <a:srcRect/>
          <a:stretch/>
        </p:blipFill>
        <p:spPr>
          <a:xfrm>
            <a:off x="9923782" y="525651"/>
            <a:ext cx="1631750" cy="16317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7"/>
          <p:cNvSpPr txBox="1">
            <a:spLocks noGrp="1"/>
          </p:cNvSpPr>
          <p:nvPr>
            <p:ph type="title"/>
          </p:nvPr>
        </p:nvSpPr>
        <p:spPr>
          <a:xfrm>
            <a:off x="1102092" y="1505279"/>
            <a:ext cx="10058400" cy="68091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320"/>
              <a:buFont typeface="Calibri"/>
              <a:buNone/>
            </a:pPr>
            <a:r>
              <a:rPr lang="en-US" sz="4320"/>
              <a:t/>
            </a:r>
            <a:br>
              <a:rPr lang="en-US" sz="4320"/>
            </a:br>
            <a:r>
              <a:rPr lang="en-US" sz="4320"/>
              <a:t/>
            </a:r>
            <a:br>
              <a:rPr lang="en-US" sz="4320"/>
            </a:br>
            <a:r>
              <a:rPr lang="en-US" sz="4320"/>
              <a:t/>
            </a:r>
            <a:br>
              <a:rPr lang="en-US" sz="4320"/>
            </a:br>
            <a:r>
              <a:rPr lang="en-US" sz="4320"/>
              <a:t/>
            </a:r>
            <a:br>
              <a:rPr lang="en-US" sz="4320"/>
            </a:br>
            <a:r>
              <a:rPr lang="en-US" sz="4320"/>
              <a:t/>
            </a:r>
            <a:br>
              <a:rPr lang="en-US" sz="4320"/>
            </a:br>
            <a:r>
              <a:rPr lang="en-US" sz="4320"/>
              <a:t/>
            </a:r>
            <a:br>
              <a:rPr lang="en-US" sz="4320"/>
            </a:br>
            <a:r>
              <a:rPr lang="en-US" sz="4320"/>
              <a:t/>
            </a:r>
            <a:br>
              <a:rPr lang="en-US" sz="4320"/>
            </a:br>
            <a:r>
              <a:rPr lang="en-US" sz="4320"/>
              <a:t/>
            </a:r>
            <a:br>
              <a:rPr lang="en-US" sz="4320"/>
            </a:br>
            <a:r>
              <a:rPr lang="en-US" sz="4320"/>
              <a:t/>
            </a:r>
            <a:br>
              <a:rPr lang="en-US" sz="4320"/>
            </a:br>
            <a:r>
              <a:rPr lang="en-US" sz="4320"/>
              <a:t/>
            </a:r>
            <a:br>
              <a:rPr lang="en-US" sz="4320"/>
            </a:br>
            <a:r>
              <a:rPr lang="en-US" sz="4320"/>
              <a:t/>
            </a:r>
            <a:br>
              <a:rPr lang="en-US" sz="4320"/>
            </a:br>
            <a:r>
              <a:rPr lang="en-US" sz="4320"/>
              <a:t/>
            </a:r>
            <a:br>
              <a:rPr lang="en-US" sz="4320"/>
            </a:br>
            <a:r>
              <a:rPr lang="en-US" sz="3959"/>
              <a:t>Ground Rules </a:t>
            </a:r>
            <a:br>
              <a:rPr lang="en-US" sz="3959"/>
            </a:br>
            <a:endParaRPr sz="3959"/>
          </a:p>
        </p:txBody>
      </p:sp>
      <p:sp>
        <p:nvSpPr>
          <p:cNvPr id="151" name="Google Shape;151;p17"/>
          <p:cNvSpPr txBox="1">
            <a:spLocks noGrp="1"/>
          </p:cNvSpPr>
          <p:nvPr>
            <p:ph type="body" idx="2"/>
          </p:nvPr>
        </p:nvSpPr>
        <p:spPr>
          <a:xfrm>
            <a:off x="1193533" y="1845734"/>
            <a:ext cx="9148952" cy="4023360"/>
          </a:xfrm>
          <a:prstGeom prst="rect">
            <a:avLst/>
          </a:prstGeom>
          <a:noFill/>
          <a:ln>
            <a:noFill/>
          </a:ln>
        </p:spPr>
        <p:txBody>
          <a:bodyPr spcFirstLastPara="1" wrap="square" lIns="0" tIns="45700" rIns="0" bIns="45700" anchor="t" anchorCtr="0">
            <a:noAutofit/>
          </a:bodyPr>
          <a:lstStyle/>
          <a:p>
            <a:pPr marL="91440" lvl="0" indent="-125729" algn="l" rtl="0">
              <a:lnSpc>
                <a:spcPct val="170000"/>
              </a:lnSpc>
              <a:spcBef>
                <a:spcPts val="0"/>
              </a:spcBef>
              <a:spcAft>
                <a:spcPts val="0"/>
              </a:spcAft>
              <a:buSzPts val="1980"/>
              <a:buFont typeface="Noto Sans Symbols"/>
              <a:buChar char="▪"/>
            </a:pPr>
            <a:r>
              <a:rPr lang="en-US" sz="2200">
                <a:solidFill>
                  <a:srgbClr val="000000"/>
                </a:solidFill>
                <a:latin typeface="Calibri"/>
                <a:ea typeface="Calibri"/>
                <a:cs typeface="Calibri"/>
                <a:sym typeface="Calibri"/>
              </a:rPr>
              <a:t>Show respect to others by speaking and listening attentively.</a:t>
            </a:r>
            <a:endParaRPr/>
          </a:p>
          <a:p>
            <a:pPr marL="91440" lvl="0" indent="-125729" algn="l" rtl="0">
              <a:lnSpc>
                <a:spcPct val="170000"/>
              </a:lnSpc>
              <a:spcBef>
                <a:spcPts val="0"/>
              </a:spcBef>
              <a:spcAft>
                <a:spcPts val="0"/>
              </a:spcAft>
              <a:buSzPts val="1980"/>
              <a:buFont typeface="Noto Sans Symbols"/>
              <a:buChar char="▪"/>
            </a:pPr>
            <a:r>
              <a:rPr lang="en-US" sz="2200">
                <a:solidFill>
                  <a:srgbClr val="000000"/>
                </a:solidFill>
                <a:latin typeface="Calibri"/>
                <a:ea typeface="Calibri"/>
                <a:cs typeface="Calibri"/>
                <a:sym typeface="Calibri"/>
              </a:rPr>
              <a:t>Be an engaged and active participant. </a:t>
            </a:r>
            <a:endParaRPr/>
          </a:p>
          <a:p>
            <a:pPr marL="91440" lvl="0" indent="-125729" algn="l" rtl="0">
              <a:lnSpc>
                <a:spcPct val="170000"/>
              </a:lnSpc>
              <a:spcBef>
                <a:spcPts val="0"/>
              </a:spcBef>
              <a:spcAft>
                <a:spcPts val="0"/>
              </a:spcAft>
              <a:buSzPts val="1980"/>
              <a:buFont typeface="Noto Sans Symbols"/>
              <a:buChar char="▪"/>
            </a:pPr>
            <a:r>
              <a:rPr lang="en-US" sz="2200">
                <a:solidFill>
                  <a:srgbClr val="000000"/>
                </a:solidFill>
                <a:latin typeface="Calibri"/>
                <a:ea typeface="Calibri"/>
                <a:cs typeface="Calibri"/>
                <a:sym typeface="Calibri"/>
              </a:rPr>
              <a:t>Put your cell phones away. </a:t>
            </a:r>
            <a:endParaRPr/>
          </a:p>
          <a:p>
            <a:pPr marL="91440" lvl="0" indent="-125729" algn="l" rtl="0">
              <a:lnSpc>
                <a:spcPct val="170000"/>
              </a:lnSpc>
              <a:spcBef>
                <a:spcPts val="0"/>
              </a:spcBef>
              <a:spcAft>
                <a:spcPts val="0"/>
              </a:spcAft>
              <a:buSzPts val="1980"/>
              <a:buFont typeface="Noto Sans Symbols"/>
              <a:buChar char="▪"/>
            </a:pPr>
            <a:r>
              <a:rPr lang="en-US" sz="2200">
                <a:solidFill>
                  <a:srgbClr val="000000"/>
                </a:solidFill>
                <a:latin typeface="Calibri"/>
                <a:ea typeface="Calibri"/>
                <a:cs typeface="Calibri"/>
                <a:sym typeface="Calibri"/>
              </a:rPr>
              <a:t>Do not monopolize the conversation. Let others share their comments.</a:t>
            </a:r>
            <a:endParaRPr/>
          </a:p>
          <a:p>
            <a:pPr marL="91440" lvl="0" indent="-125729" algn="l" rtl="0">
              <a:lnSpc>
                <a:spcPct val="170000"/>
              </a:lnSpc>
              <a:spcBef>
                <a:spcPts val="0"/>
              </a:spcBef>
              <a:spcAft>
                <a:spcPts val="0"/>
              </a:spcAft>
              <a:buSzPts val="1980"/>
              <a:buFont typeface="Noto Sans Symbols"/>
              <a:buChar char="▪"/>
            </a:pPr>
            <a:r>
              <a:rPr lang="en-US" sz="2200">
                <a:solidFill>
                  <a:srgbClr val="000000"/>
                </a:solidFill>
                <a:latin typeface="Calibri"/>
                <a:ea typeface="Calibri"/>
                <a:cs typeface="Calibri"/>
                <a:sym typeface="Calibri"/>
              </a:rPr>
              <a:t>Be sensitive to others’ experiences. Don’t joke or tease. </a:t>
            </a:r>
            <a:endParaRPr/>
          </a:p>
          <a:p>
            <a:pPr marL="91440" lvl="0" indent="-125729" algn="l" rtl="0">
              <a:lnSpc>
                <a:spcPct val="170000"/>
              </a:lnSpc>
              <a:spcBef>
                <a:spcPts val="0"/>
              </a:spcBef>
              <a:spcAft>
                <a:spcPts val="0"/>
              </a:spcAft>
              <a:buSzPts val="1980"/>
              <a:buFont typeface="Noto Sans Symbols"/>
              <a:buChar char="▪"/>
            </a:pPr>
            <a:r>
              <a:rPr lang="en-US" sz="2200">
                <a:solidFill>
                  <a:srgbClr val="000000"/>
                </a:solidFill>
                <a:latin typeface="Calibri"/>
                <a:ea typeface="Calibri"/>
                <a:cs typeface="Calibri"/>
                <a:sym typeface="Calibri"/>
              </a:rPr>
              <a:t>Refrain from side conversations. </a:t>
            </a:r>
            <a:endParaRPr/>
          </a:p>
          <a:p>
            <a:pPr marL="91440" lvl="0" indent="-125729" algn="l" rtl="0">
              <a:lnSpc>
                <a:spcPct val="170000"/>
              </a:lnSpc>
              <a:spcBef>
                <a:spcPts val="0"/>
              </a:spcBef>
              <a:spcAft>
                <a:spcPts val="0"/>
              </a:spcAft>
              <a:buSzPts val="1980"/>
              <a:buFont typeface="Noto Sans Symbols"/>
              <a:buChar char="▪"/>
            </a:pPr>
            <a:r>
              <a:rPr lang="en-US" sz="2200">
                <a:solidFill>
                  <a:srgbClr val="000000"/>
                </a:solidFill>
                <a:latin typeface="Calibri"/>
                <a:ea typeface="Calibri"/>
                <a:cs typeface="Calibri"/>
                <a:sym typeface="Calibri"/>
              </a:rPr>
              <a:t>Feel free to ask questions. </a:t>
            </a:r>
            <a:endParaRPr/>
          </a:p>
          <a:p>
            <a:pPr marL="91440" lvl="0" indent="0" algn="l" rtl="0">
              <a:lnSpc>
                <a:spcPct val="170000"/>
              </a:lnSpc>
              <a:spcBef>
                <a:spcPts val="0"/>
              </a:spcBef>
              <a:spcAft>
                <a:spcPts val="0"/>
              </a:spcAft>
              <a:buSzPts val="1980"/>
              <a:buFont typeface="Arial"/>
              <a:buNone/>
            </a:pPr>
            <a:endParaRPr sz="2200">
              <a:solidFill>
                <a:srgbClr val="000000"/>
              </a:solidFill>
              <a:latin typeface="Calibri"/>
              <a:ea typeface="Calibri"/>
              <a:cs typeface="Calibri"/>
              <a:sym typeface="Calibri"/>
            </a:endParaRPr>
          </a:p>
        </p:txBody>
      </p:sp>
      <p:pic>
        <p:nvPicPr>
          <p:cNvPr id="152" name="Google Shape;152;p17"/>
          <p:cNvPicPr preferRelativeResize="0"/>
          <p:nvPr/>
        </p:nvPicPr>
        <p:blipFill rotWithShape="1">
          <a:blip r:embed="rId3">
            <a:alphaModFix/>
          </a:blip>
          <a:srcRect/>
          <a:stretch/>
        </p:blipFill>
        <p:spPr>
          <a:xfrm>
            <a:off x="0" y="6482654"/>
            <a:ext cx="12192000" cy="1325880"/>
          </a:xfrm>
          <a:prstGeom prst="rect">
            <a:avLst/>
          </a:prstGeom>
          <a:noFill/>
          <a:ln>
            <a:noFill/>
          </a:ln>
        </p:spPr>
      </p:pic>
      <p:pic>
        <p:nvPicPr>
          <p:cNvPr id="153" name="Google Shape;153;p17" descr="A close up of a sign&#10;&#10;Description automatically generated"/>
          <p:cNvPicPr preferRelativeResize="0"/>
          <p:nvPr/>
        </p:nvPicPr>
        <p:blipFill rotWithShape="1">
          <a:blip r:embed="rId4">
            <a:alphaModFix/>
          </a:blip>
          <a:srcRect/>
          <a:stretch/>
        </p:blipFill>
        <p:spPr>
          <a:xfrm>
            <a:off x="10363621" y="537226"/>
            <a:ext cx="1631750" cy="163175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p62"/>
          <p:cNvSpPr txBox="1">
            <a:spLocks noGrp="1"/>
          </p:cNvSpPr>
          <p:nvPr>
            <p:ph type="title"/>
          </p:nvPr>
        </p:nvSpPr>
        <p:spPr>
          <a:xfrm>
            <a:off x="1102092" y="1505279"/>
            <a:ext cx="10058400" cy="68091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320"/>
              <a:buFont typeface="Calibri"/>
              <a:buNone/>
            </a:pPr>
            <a:r>
              <a:rPr lang="en-US" sz="4320"/>
              <a:t/>
            </a:r>
            <a:br>
              <a:rPr lang="en-US" sz="4320"/>
            </a:br>
            <a:r>
              <a:rPr lang="en-US" sz="4320"/>
              <a:t/>
            </a:r>
            <a:br>
              <a:rPr lang="en-US" sz="4320"/>
            </a:br>
            <a:r>
              <a:rPr lang="en-US" sz="4320"/>
              <a:t/>
            </a:r>
            <a:br>
              <a:rPr lang="en-US" sz="4320"/>
            </a:br>
            <a:r>
              <a:rPr lang="en-US" sz="4320"/>
              <a:t/>
            </a:r>
            <a:br>
              <a:rPr lang="en-US" sz="4320"/>
            </a:br>
            <a:r>
              <a:rPr lang="en-US" sz="4320"/>
              <a:t/>
            </a:r>
            <a:br>
              <a:rPr lang="en-US" sz="4320"/>
            </a:br>
            <a:r>
              <a:rPr lang="en-US" sz="4320"/>
              <a:t/>
            </a:r>
            <a:br>
              <a:rPr lang="en-US" sz="4320"/>
            </a:br>
            <a:r>
              <a:rPr lang="en-US" sz="4320"/>
              <a:t/>
            </a:r>
            <a:br>
              <a:rPr lang="en-US" sz="4320"/>
            </a:br>
            <a:r>
              <a:rPr lang="en-US" sz="4320"/>
              <a:t/>
            </a:r>
            <a:br>
              <a:rPr lang="en-US" sz="4320"/>
            </a:br>
            <a:r>
              <a:rPr lang="en-US" sz="4320"/>
              <a:t/>
            </a:r>
            <a:br>
              <a:rPr lang="en-US" sz="4320"/>
            </a:br>
            <a:r>
              <a:rPr lang="en-US" sz="4320"/>
              <a:t/>
            </a:r>
            <a:br>
              <a:rPr lang="en-US" sz="4320"/>
            </a:br>
            <a:r>
              <a:rPr lang="en-US" sz="4320"/>
              <a:t/>
            </a:r>
            <a:br>
              <a:rPr lang="en-US" sz="4320"/>
            </a:br>
            <a:r>
              <a:rPr lang="en-US" sz="4320"/>
              <a:t/>
            </a:r>
            <a:br>
              <a:rPr lang="en-US" sz="4320"/>
            </a:br>
            <a:r>
              <a:rPr lang="en-US" sz="3959"/>
              <a:t>Some possible strategies include:</a:t>
            </a:r>
            <a:br>
              <a:rPr lang="en-US" sz="3959"/>
            </a:br>
            <a:endParaRPr sz="3959"/>
          </a:p>
        </p:txBody>
      </p:sp>
      <p:sp>
        <p:nvSpPr>
          <p:cNvPr id="596" name="Google Shape;596;p62"/>
          <p:cNvSpPr txBox="1">
            <a:spLocks noGrp="1"/>
          </p:cNvSpPr>
          <p:nvPr>
            <p:ph type="body" idx="2"/>
          </p:nvPr>
        </p:nvSpPr>
        <p:spPr>
          <a:xfrm>
            <a:off x="1317307" y="2065653"/>
            <a:ext cx="8615009" cy="4023360"/>
          </a:xfrm>
          <a:prstGeom prst="rect">
            <a:avLst/>
          </a:prstGeom>
          <a:noFill/>
          <a:ln>
            <a:noFill/>
          </a:ln>
        </p:spPr>
        <p:txBody>
          <a:bodyPr spcFirstLastPara="1" wrap="square" lIns="0" tIns="45700" rIns="0" bIns="45700" anchor="t" anchorCtr="0">
            <a:noAutofit/>
          </a:bodyPr>
          <a:lstStyle/>
          <a:p>
            <a:pPr marL="91440" lvl="0" indent="-127000" algn="l" rtl="0">
              <a:lnSpc>
                <a:spcPct val="107000"/>
              </a:lnSpc>
              <a:spcBef>
                <a:spcPts val="0"/>
              </a:spcBef>
              <a:spcAft>
                <a:spcPts val="0"/>
              </a:spcAft>
              <a:buSzPts val="2000"/>
              <a:buFont typeface="Noto Sans Symbols"/>
              <a:buChar char="▪"/>
            </a:pPr>
            <a:r>
              <a:rPr lang="en-US">
                <a:solidFill>
                  <a:srgbClr val="000000"/>
                </a:solidFill>
                <a:latin typeface="Calibri"/>
                <a:ea typeface="Calibri"/>
                <a:cs typeface="Calibri"/>
                <a:sym typeface="Calibri"/>
              </a:rPr>
              <a:t>Provide a clear sexual harassment policy posted in English, Spanish, and/or primary language of the employees.</a:t>
            </a:r>
            <a:endParaRPr/>
          </a:p>
          <a:p>
            <a:pPr marL="91440" lvl="0" indent="0" algn="l" rtl="0">
              <a:lnSpc>
                <a:spcPct val="107000"/>
              </a:lnSpc>
              <a:spcBef>
                <a:spcPts val="1400"/>
              </a:spcBef>
              <a:spcAft>
                <a:spcPts val="0"/>
              </a:spcAft>
              <a:buSzPts val="2000"/>
              <a:buFont typeface="Noto Sans Symbols"/>
              <a:buNone/>
            </a:pPr>
            <a:endParaRPr>
              <a:solidFill>
                <a:srgbClr val="000000"/>
              </a:solidFill>
              <a:latin typeface="Calibri"/>
              <a:ea typeface="Calibri"/>
              <a:cs typeface="Calibri"/>
              <a:sym typeface="Calibri"/>
            </a:endParaRPr>
          </a:p>
          <a:p>
            <a:pPr marL="91440" lvl="0" indent="-127000" algn="l" rtl="0">
              <a:lnSpc>
                <a:spcPct val="107000"/>
              </a:lnSpc>
              <a:spcBef>
                <a:spcPts val="0"/>
              </a:spcBef>
              <a:spcAft>
                <a:spcPts val="0"/>
              </a:spcAft>
              <a:buSzPts val="2000"/>
              <a:buFont typeface="Noto Sans Symbols"/>
              <a:buChar char="▪"/>
            </a:pPr>
            <a:r>
              <a:rPr lang="en-US">
                <a:solidFill>
                  <a:srgbClr val="000000"/>
                </a:solidFill>
                <a:latin typeface="Calibri"/>
                <a:ea typeface="Calibri"/>
                <a:cs typeface="Calibri"/>
                <a:sym typeface="Calibri"/>
              </a:rPr>
              <a:t>Require sexual harassment prevention training. </a:t>
            </a:r>
            <a:endParaRPr/>
          </a:p>
          <a:p>
            <a:pPr marL="91440" lvl="0" indent="0" algn="l" rtl="0">
              <a:lnSpc>
                <a:spcPct val="107000"/>
              </a:lnSpc>
              <a:spcBef>
                <a:spcPts val="0"/>
              </a:spcBef>
              <a:spcAft>
                <a:spcPts val="0"/>
              </a:spcAft>
              <a:buSzPts val="2000"/>
              <a:buFont typeface="Noto Sans Symbols"/>
              <a:buNone/>
            </a:pPr>
            <a:endParaRPr>
              <a:latin typeface="Calibri"/>
              <a:ea typeface="Calibri"/>
              <a:cs typeface="Calibri"/>
              <a:sym typeface="Calibri"/>
            </a:endParaRPr>
          </a:p>
          <a:p>
            <a:pPr marL="91440" lvl="0" indent="-127000" algn="l" rtl="0">
              <a:lnSpc>
                <a:spcPct val="107000"/>
              </a:lnSpc>
              <a:spcBef>
                <a:spcPts val="0"/>
              </a:spcBef>
              <a:spcAft>
                <a:spcPts val="0"/>
              </a:spcAft>
              <a:buSzPts val="2000"/>
              <a:buFont typeface="Noto Sans Symbols"/>
              <a:buChar char="▪"/>
            </a:pPr>
            <a:r>
              <a:rPr lang="en-US">
                <a:solidFill>
                  <a:srgbClr val="000000"/>
                </a:solidFill>
                <a:latin typeface="Calibri"/>
                <a:ea typeface="Calibri"/>
                <a:cs typeface="Calibri"/>
                <a:sym typeface="Calibri"/>
              </a:rPr>
              <a:t>Hire or appoint someone who is not a supervisor to act as a HR representative or to be the point of contact for employees to file a sexual harassment incident report.</a:t>
            </a:r>
            <a:endParaRPr/>
          </a:p>
          <a:p>
            <a:pPr marL="91440" lvl="0" indent="0" algn="l" rtl="0">
              <a:lnSpc>
                <a:spcPct val="107000"/>
              </a:lnSpc>
              <a:spcBef>
                <a:spcPts val="0"/>
              </a:spcBef>
              <a:spcAft>
                <a:spcPts val="0"/>
              </a:spcAft>
              <a:buSzPts val="2000"/>
              <a:buFont typeface="Noto Sans Symbols"/>
              <a:buNone/>
            </a:pPr>
            <a:endParaRPr>
              <a:solidFill>
                <a:srgbClr val="000000"/>
              </a:solidFill>
              <a:latin typeface="Calibri"/>
              <a:ea typeface="Calibri"/>
              <a:cs typeface="Calibri"/>
              <a:sym typeface="Calibri"/>
            </a:endParaRPr>
          </a:p>
          <a:p>
            <a:pPr marL="91440" lvl="0" indent="-127000" algn="l" rtl="0">
              <a:lnSpc>
                <a:spcPct val="107000"/>
              </a:lnSpc>
              <a:spcBef>
                <a:spcPts val="0"/>
              </a:spcBef>
              <a:spcAft>
                <a:spcPts val="0"/>
              </a:spcAft>
              <a:buSzPts val="2000"/>
              <a:buFont typeface="Noto Sans Symbols"/>
              <a:buChar char="▪"/>
            </a:pPr>
            <a:r>
              <a:rPr lang="en-US">
                <a:solidFill>
                  <a:srgbClr val="000000"/>
                </a:solidFill>
                <a:latin typeface="Calibri"/>
                <a:ea typeface="Calibri"/>
                <a:cs typeface="Calibri"/>
                <a:sym typeface="Calibri"/>
              </a:rPr>
              <a:t>Provide  a confidential space for employees to talk with your appointed HR contact.</a:t>
            </a:r>
            <a:endParaRPr>
              <a:latin typeface="Calibri"/>
              <a:ea typeface="Calibri"/>
              <a:cs typeface="Calibri"/>
              <a:sym typeface="Calibri"/>
            </a:endParaRPr>
          </a:p>
          <a:p>
            <a:pPr marL="0" lvl="0" indent="0" algn="l" rtl="0">
              <a:lnSpc>
                <a:spcPct val="107000"/>
              </a:lnSpc>
              <a:spcBef>
                <a:spcPts val="0"/>
              </a:spcBef>
              <a:spcAft>
                <a:spcPts val="0"/>
              </a:spcAft>
              <a:buSzPts val="2400"/>
              <a:buNone/>
            </a:pPr>
            <a:endParaRPr sz="2400">
              <a:solidFill>
                <a:srgbClr val="000000"/>
              </a:solidFill>
              <a:latin typeface="Calibri"/>
              <a:ea typeface="Calibri"/>
              <a:cs typeface="Calibri"/>
              <a:sym typeface="Calibri"/>
            </a:endParaRPr>
          </a:p>
          <a:p>
            <a:pPr marL="342900" marR="0" lvl="0" indent="-266700" algn="l" rtl="0">
              <a:lnSpc>
                <a:spcPct val="107000"/>
              </a:lnSpc>
              <a:spcBef>
                <a:spcPts val="0"/>
              </a:spcBef>
              <a:spcAft>
                <a:spcPts val="0"/>
              </a:spcAft>
              <a:buSzPts val="1200"/>
              <a:buFont typeface="Arial"/>
              <a:buNone/>
            </a:pPr>
            <a:endParaRPr sz="1200">
              <a:solidFill>
                <a:srgbClr val="000000"/>
              </a:solidFill>
              <a:latin typeface="Calibri"/>
              <a:ea typeface="Calibri"/>
              <a:cs typeface="Calibri"/>
              <a:sym typeface="Calibri"/>
            </a:endParaRPr>
          </a:p>
          <a:p>
            <a:pPr marL="492760" marR="0" lvl="0" indent="-457200" algn="l" rtl="0">
              <a:lnSpc>
                <a:spcPct val="107000"/>
              </a:lnSpc>
              <a:spcBef>
                <a:spcPts val="0"/>
              </a:spcBef>
              <a:spcAft>
                <a:spcPts val="0"/>
              </a:spcAft>
              <a:buSzPts val="1100"/>
              <a:buChar char=" "/>
            </a:pPr>
            <a:r>
              <a:rPr lang="en-US" sz="1100">
                <a:solidFill>
                  <a:srgbClr val="000000"/>
                </a:solidFill>
                <a:latin typeface="Calibri"/>
                <a:ea typeface="Calibri"/>
                <a:cs typeface="Calibri"/>
                <a:sym typeface="Calibri"/>
              </a:rPr>
              <a:t> </a:t>
            </a:r>
            <a:endParaRPr sz="1100">
              <a:latin typeface="Times New Roman"/>
              <a:ea typeface="Times New Roman"/>
              <a:cs typeface="Times New Roman"/>
              <a:sym typeface="Times New Roman"/>
            </a:endParaRPr>
          </a:p>
          <a:p>
            <a:pPr marL="91440" lvl="0" indent="-27939" algn="l" rtl="0">
              <a:lnSpc>
                <a:spcPct val="170000"/>
              </a:lnSpc>
              <a:spcBef>
                <a:spcPts val="0"/>
              </a:spcBef>
              <a:spcAft>
                <a:spcPts val="0"/>
              </a:spcAft>
              <a:buSzPts val="1000"/>
              <a:buFont typeface="Arial"/>
              <a:buNone/>
            </a:pPr>
            <a:endParaRPr sz="1000" b="1"/>
          </a:p>
        </p:txBody>
      </p:sp>
      <p:pic>
        <p:nvPicPr>
          <p:cNvPr id="597" name="Google Shape;597;p62"/>
          <p:cNvPicPr preferRelativeResize="0"/>
          <p:nvPr/>
        </p:nvPicPr>
        <p:blipFill rotWithShape="1">
          <a:blip r:embed="rId3">
            <a:alphaModFix/>
          </a:blip>
          <a:srcRect/>
          <a:stretch/>
        </p:blipFill>
        <p:spPr>
          <a:xfrm>
            <a:off x="0" y="6482654"/>
            <a:ext cx="12192000" cy="1325880"/>
          </a:xfrm>
          <a:prstGeom prst="rect">
            <a:avLst/>
          </a:prstGeom>
          <a:noFill/>
          <a:ln>
            <a:noFill/>
          </a:ln>
        </p:spPr>
      </p:pic>
      <p:pic>
        <p:nvPicPr>
          <p:cNvPr id="598" name="Google Shape;598;p62" descr="A close up of a sign&#10;&#10;Description automatically generated"/>
          <p:cNvPicPr preferRelativeResize="0"/>
          <p:nvPr/>
        </p:nvPicPr>
        <p:blipFill rotWithShape="1">
          <a:blip r:embed="rId4">
            <a:alphaModFix/>
          </a:blip>
          <a:srcRect/>
          <a:stretch/>
        </p:blipFill>
        <p:spPr>
          <a:xfrm>
            <a:off x="9923782" y="525651"/>
            <a:ext cx="1631750" cy="163175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Google Shape;603;p63"/>
          <p:cNvSpPr txBox="1">
            <a:spLocks noGrp="1"/>
          </p:cNvSpPr>
          <p:nvPr>
            <p:ph type="title" idx="4294967295"/>
          </p:nvPr>
        </p:nvSpPr>
        <p:spPr>
          <a:xfrm>
            <a:off x="742121" y="1624958"/>
            <a:ext cx="10707757" cy="4927600"/>
          </a:xfrm>
          <a:prstGeom prst="rect">
            <a:avLst/>
          </a:prstGeom>
          <a:noFill/>
          <a:ln>
            <a:noFill/>
          </a:ln>
        </p:spPr>
        <p:txBody>
          <a:bodyPr spcFirstLastPara="1" wrap="square" lIns="91425" tIns="45700" rIns="91425" bIns="45700" anchor="ctr" anchorCtr="0">
            <a:noAutofit/>
          </a:bodyPr>
          <a:lstStyle/>
          <a:p>
            <a:pPr marL="0" lvl="0" indent="0" algn="ctr" rtl="0">
              <a:lnSpc>
                <a:spcPct val="85000"/>
              </a:lnSpc>
              <a:spcBef>
                <a:spcPts val="0"/>
              </a:spcBef>
              <a:spcAft>
                <a:spcPts val="0"/>
              </a:spcAft>
              <a:buClr>
                <a:srgbClr val="3F3F3F"/>
              </a:buClr>
              <a:buSzPts val="3600"/>
              <a:buFont typeface="Calibri"/>
              <a:buNone/>
            </a:pPr>
            <a:r>
              <a:rPr lang="en-US" sz="3600" b="1" i="1"/>
              <a:t/>
            </a:r>
            <a:br>
              <a:rPr lang="en-US" sz="3600" b="1" i="1"/>
            </a:br>
            <a:r>
              <a:rPr lang="en-US" sz="3600" b="1" i="1"/>
              <a:t/>
            </a:r>
            <a:br>
              <a:rPr lang="en-US" sz="3600" b="1" i="1"/>
            </a:br>
            <a:r>
              <a:rPr lang="en-US" sz="3959" i="1"/>
              <a:t>Q: What things  might prevent someone from intervening or taking action to help someone being sexually harassed?</a:t>
            </a:r>
            <a:br>
              <a:rPr lang="en-US" sz="3959" i="1"/>
            </a:br>
            <a:r>
              <a:rPr lang="en-US" sz="4320" b="1" i="1"/>
              <a:t/>
            </a:r>
            <a:br>
              <a:rPr lang="en-US" sz="4320" b="1" i="1"/>
            </a:br>
            <a:r>
              <a:rPr lang="en-US" sz="4320"/>
              <a:t> </a:t>
            </a:r>
            <a:br>
              <a:rPr lang="en-US" sz="4320"/>
            </a:br>
            <a:r>
              <a:rPr lang="en-US" sz="4320"/>
              <a:t> </a:t>
            </a:r>
            <a:br>
              <a:rPr lang="en-US" sz="4320"/>
            </a:br>
            <a:endParaRPr sz="4860" i="1"/>
          </a:p>
        </p:txBody>
      </p:sp>
      <p:pic>
        <p:nvPicPr>
          <p:cNvPr id="604" name="Google Shape;604;p63"/>
          <p:cNvPicPr preferRelativeResize="0"/>
          <p:nvPr/>
        </p:nvPicPr>
        <p:blipFill rotWithShape="1">
          <a:blip r:embed="rId3">
            <a:alphaModFix/>
          </a:blip>
          <a:srcRect/>
          <a:stretch/>
        </p:blipFill>
        <p:spPr>
          <a:xfrm>
            <a:off x="0" y="6494228"/>
            <a:ext cx="12192000" cy="132588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Google Shape;609;p64"/>
          <p:cNvSpPr txBox="1">
            <a:spLocks noGrp="1"/>
          </p:cNvSpPr>
          <p:nvPr>
            <p:ph type="title"/>
          </p:nvPr>
        </p:nvSpPr>
        <p:spPr>
          <a:xfrm>
            <a:off x="1102092" y="1505279"/>
            <a:ext cx="10058400" cy="68091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320"/>
              <a:buFont typeface="Calibri"/>
              <a:buNone/>
            </a:pPr>
            <a:r>
              <a:rPr lang="en-US" sz="4320"/>
              <a:t/>
            </a:r>
            <a:br>
              <a:rPr lang="en-US" sz="4320"/>
            </a:br>
            <a:r>
              <a:rPr lang="en-US" sz="4320"/>
              <a:t/>
            </a:r>
            <a:br>
              <a:rPr lang="en-US" sz="4320"/>
            </a:br>
            <a:r>
              <a:rPr lang="en-US" sz="4320"/>
              <a:t/>
            </a:r>
            <a:br>
              <a:rPr lang="en-US" sz="4320"/>
            </a:br>
            <a:r>
              <a:rPr lang="en-US" sz="4320"/>
              <a:t/>
            </a:r>
            <a:br>
              <a:rPr lang="en-US" sz="4320"/>
            </a:br>
            <a:r>
              <a:rPr lang="en-US" sz="4320"/>
              <a:t/>
            </a:r>
            <a:br>
              <a:rPr lang="en-US" sz="4320"/>
            </a:br>
            <a:r>
              <a:rPr lang="en-US" sz="4320"/>
              <a:t/>
            </a:r>
            <a:br>
              <a:rPr lang="en-US" sz="4320"/>
            </a:br>
            <a:r>
              <a:rPr lang="en-US" sz="4320"/>
              <a:t/>
            </a:r>
            <a:br>
              <a:rPr lang="en-US" sz="4320"/>
            </a:br>
            <a:r>
              <a:rPr lang="en-US" sz="4320"/>
              <a:t/>
            </a:r>
            <a:br>
              <a:rPr lang="en-US" sz="4320"/>
            </a:br>
            <a:r>
              <a:rPr lang="en-US" sz="4320"/>
              <a:t/>
            </a:r>
            <a:br>
              <a:rPr lang="en-US" sz="4320"/>
            </a:br>
            <a:r>
              <a:rPr lang="en-US" sz="4320"/>
              <a:t/>
            </a:r>
            <a:br>
              <a:rPr lang="en-US" sz="4320"/>
            </a:br>
            <a:r>
              <a:rPr lang="en-US" sz="4320"/>
              <a:t/>
            </a:r>
            <a:br>
              <a:rPr lang="en-US" sz="4320"/>
            </a:br>
            <a:r>
              <a:rPr lang="en-US" sz="4320"/>
              <a:t/>
            </a:r>
            <a:br>
              <a:rPr lang="en-US" sz="4320"/>
            </a:br>
            <a:r>
              <a:rPr lang="en-US" sz="3959"/>
              <a:t>Possible barriers could include:</a:t>
            </a:r>
            <a:br>
              <a:rPr lang="en-US" sz="3959"/>
            </a:br>
            <a:endParaRPr sz="3959"/>
          </a:p>
        </p:txBody>
      </p:sp>
      <p:sp>
        <p:nvSpPr>
          <p:cNvPr id="610" name="Google Shape;610;p64"/>
          <p:cNvSpPr txBox="1">
            <a:spLocks noGrp="1"/>
          </p:cNvSpPr>
          <p:nvPr>
            <p:ph type="body" idx="2"/>
          </p:nvPr>
        </p:nvSpPr>
        <p:spPr>
          <a:xfrm>
            <a:off x="1317306" y="1888099"/>
            <a:ext cx="8615009" cy="4023360"/>
          </a:xfrm>
          <a:prstGeom prst="rect">
            <a:avLst/>
          </a:prstGeom>
          <a:noFill/>
          <a:ln>
            <a:noFill/>
          </a:ln>
        </p:spPr>
        <p:txBody>
          <a:bodyPr spcFirstLastPara="1" wrap="square" lIns="0" tIns="45700" rIns="0" bIns="45700" anchor="t" anchorCtr="0">
            <a:noAutofit/>
          </a:bodyPr>
          <a:lstStyle/>
          <a:p>
            <a:pPr marL="91440" marR="0" lvl="0" indent="-127000" algn="l" rtl="0">
              <a:lnSpc>
                <a:spcPct val="107000"/>
              </a:lnSpc>
              <a:spcBef>
                <a:spcPts val="0"/>
              </a:spcBef>
              <a:spcAft>
                <a:spcPts val="0"/>
              </a:spcAft>
              <a:buSzPts val="2000"/>
              <a:buFont typeface="Noto Sans Symbols"/>
              <a:buChar char="▪"/>
            </a:pPr>
            <a:r>
              <a:rPr lang="en-US">
                <a:solidFill>
                  <a:srgbClr val="000000"/>
                </a:solidFill>
                <a:latin typeface="Calibri"/>
                <a:ea typeface="Calibri"/>
                <a:cs typeface="Calibri"/>
                <a:sym typeface="Calibri"/>
              </a:rPr>
              <a:t>The person might fear of losing his job.</a:t>
            </a:r>
            <a:endParaRPr/>
          </a:p>
          <a:p>
            <a:pPr marL="91440" marR="0" lvl="0" indent="-127000" algn="l" rtl="0">
              <a:lnSpc>
                <a:spcPct val="107000"/>
              </a:lnSpc>
              <a:spcBef>
                <a:spcPts val="1400"/>
              </a:spcBef>
              <a:spcAft>
                <a:spcPts val="0"/>
              </a:spcAft>
              <a:buSzPts val="2000"/>
              <a:buFont typeface="Noto Sans Symbols"/>
              <a:buChar char="▪"/>
            </a:pPr>
            <a:r>
              <a:rPr lang="en-US">
                <a:solidFill>
                  <a:srgbClr val="000000"/>
                </a:solidFill>
                <a:latin typeface="Calibri"/>
                <a:ea typeface="Calibri"/>
                <a:cs typeface="Calibri"/>
                <a:sym typeface="Calibri"/>
              </a:rPr>
              <a:t>Face retaliation at work (e.g. reduced hours)</a:t>
            </a:r>
            <a:endParaRPr/>
          </a:p>
          <a:p>
            <a:pPr marL="91440" marR="0" lvl="0" indent="-127000" algn="l" rtl="0">
              <a:lnSpc>
                <a:spcPct val="107000"/>
              </a:lnSpc>
              <a:spcBef>
                <a:spcPts val="1400"/>
              </a:spcBef>
              <a:spcAft>
                <a:spcPts val="0"/>
              </a:spcAft>
              <a:buSzPts val="2000"/>
              <a:buFont typeface="Noto Sans Symbols"/>
              <a:buChar char="▪"/>
            </a:pPr>
            <a:r>
              <a:rPr lang="en-US">
                <a:solidFill>
                  <a:srgbClr val="000000"/>
                </a:solidFill>
                <a:latin typeface="Calibri"/>
                <a:ea typeface="Calibri"/>
                <a:cs typeface="Calibri"/>
                <a:sym typeface="Calibri"/>
              </a:rPr>
              <a:t>Fear of deportation</a:t>
            </a:r>
            <a:endParaRPr/>
          </a:p>
          <a:p>
            <a:pPr marL="91440" marR="0" lvl="0" indent="-127000" algn="l" rtl="0">
              <a:lnSpc>
                <a:spcPct val="107000"/>
              </a:lnSpc>
              <a:spcBef>
                <a:spcPts val="1400"/>
              </a:spcBef>
              <a:spcAft>
                <a:spcPts val="0"/>
              </a:spcAft>
              <a:buSzPts val="2000"/>
              <a:buFont typeface="Noto Sans Symbols"/>
              <a:buChar char="▪"/>
            </a:pPr>
            <a:r>
              <a:rPr lang="en-US">
                <a:solidFill>
                  <a:srgbClr val="000000"/>
                </a:solidFill>
                <a:latin typeface="Calibri"/>
                <a:ea typeface="Calibri"/>
                <a:cs typeface="Calibri"/>
                <a:sym typeface="Calibri"/>
              </a:rPr>
              <a:t>Risk of getting physically hurt by the harasser </a:t>
            </a:r>
            <a:endParaRPr/>
          </a:p>
          <a:p>
            <a:pPr marL="91440" marR="0" lvl="0" indent="-127000" algn="l" rtl="0">
              <a:lnSpc>
                <a:spcPct val="107000"/>
              </a:lnSpc>
              <a:spcBef>
                <a:spcPts val="1400"/>
              </a:spcBef>
              <a:spcAft>
                <a:spcPts val="0"/>
              </a:spcAft>
              <a:buSzPts val="2000"/>
              <a:buFont typeface="Noto Sans Symbols"/>
              <a:buChar char="▪"/>
            </a:pPr>
            <a:r>
              <a:rPr lang="en-US">
                <a:solidFill>
                  <a:srgbClr val="000000"/>
                </a:solidFill>
                <a:latin typeface="Calibri"/>
                <a:ea typeface="Calibri"/>
                <a:cs typeface="Calibri"/>
                <a:sym typeface="Calibri"/>
              </a:rPr>
              <a:t>Fear of harming a company’s reputation</a:t>
            </a:r>
            <a:endParaRPr/>
          </a:p>
          <a:p>
            <a:pPr marL="91440" marR="0" lvl="0" indent="-127000" algn="l" rtl="0">
              <a:lnSpc>
                <a:spcPct val="107000"/>
              </a:lnSpc>
              <a:spcBef>
                <a:spcPts val="1400"/>
              </a:spcBef>
              <a:spcAft>
                <a:spcPts val="0"/>
              </a:spcAft>
              <a:buSzPts val="2000"/>
              <a:buFont typeface="Noto Sans Symbols"/>
              <a:buChar char="▪"/>
            </a:pPr>
            <a:r>
              <a:rPr lang="en-US">
                <a:solidFill>
                  <a:srgbClr val="000000"/>
                </a:solidFill>
                <a:latin typeface="Calibri"/>
                <a:ea typeface="Calibri"/>
                <a:cs typeface="Calibri"/>
                <a:sym typeface="Calibri"/>
              </a:rPr>
              <a:t>The harasser is threatening to hurt victim or victim’s family or friends if the victims speaks out</a:t>
            </a:r>
            <a:endParaRPr/>
          </a:p>
          <a:p>
            <a:pPr marL="492760" marR="0" lvl="0" indent="-457200" algn="l" rtl="0">
              <a:lnSpc>
                <a:spcPct val="107000"/>
              </a:lnSpc>
              <a:spcBef>
                <a:spcPts val="0"/>
              </a:spcBef>
              <a:spcAft>
                <a:spcPts val="0"/>
              </a:spcAft>
              <a:buSzPts val="1600"/>
              <a:buChar char=" "/>
            </a:pPr>
            <a:r>
              <a:rPr lang="en-US" sz="1600">
                <a:solidFill>
                  <a:srgbClr val="000000"/>
                </a:solidFill>
                <a:latin typeface="Calibri"/>
                <a:ea typeface="Calibri"/>
                <a:cs typeface="Calibri"/>
                <a:sym typeface="Calibri"/>
              </a:rPr>
              <a:t> </a:t>
            </a:r>
            <a:endParaRPr sz="1600">
              <a:latin typeface="Times New Roman"/>
              <a:ea typeface="Times New Roman"/>
              <a:cs typeface="Times New Roman"/>
              <a:sym typeface="Times New Roman"/>
            </a:endParaRPr>
          </a:p>
          <a:p>
            <a:pPr marL="91440" lvl="0" indent="-27939" algn="l" rtl="0">
              <a:lnSpc>
                <a:spcPct val="170000"/>
              </a:lnSpc>
              <a:spcBef>
                <a:spcPts val="0"/>
              </a:spcBef>
              <a:spcAft>
                <a:spcPts val="0"/>
              </a:spcAft>
              <a:buSzPts val="1000"/>
              <a:buFont typeface="Arial"/>
              <a:buNone/>
            </a:pPr>
            <a:endParaRPr sz="1400" b="1"/>
          </a:p>
        </p:txBody>
      </p:sp>
      <p:pic>
        <p:nvPicPr>
          <p:cNvPr id="611" name="Google Shape;611;p64"/>
          <p:cNvPicPr preferRelativeResize="0"/>
          <p:nvPr/>
        </p:nvPicPr>
        <p:blipFill rotWithShape="1">
          <a:blip r:embed="rId3">
            <a:alphaModFix/>
          </a:blip>
          <a:srcRect/>
          <a:stretch/>
        </p:blipFill>
        <p:spPr>
          <a:xfrm>
            <a:off x="0" y="6482654"/>
            <a:ext cx="12192000" cy="1325880"/>
          </a:xfrm>
          <a:prstGeom prst="rect">
            <a:avLst/>
          </a:prstGeom>
          <a:noFill/>
          <a:ln>
            <a:noFill/>
          </a:ln>
        </p:spPr>
      </p:pic>
      <p:pic>
        <p:nvPicPr>
          <p:cNvPr id="612" name="Google Shape;612;p64" descr="A close up of a sign&#10;&#10;Description automatically generated"/>
          <p:cNvPicPr preferRelativeResize="0"/>
          <p:nvPr/>
        </p:nvPicPr>
        <p:blipFill rotWithShape="1">
          <a:blip r:embed="rId4">
            <a:alphaModFix/>
          </a:blip>
          <a:srcRect/>
          <a:stretch/>
        </p:blipFill>
        <p:spPr>
          <a:xfrm>
            <a:off x="9923782" y="525651"/>
            <a:ext cx="1631750" cy="163175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16"/>
        <p:cNvGrpSpPr/>
        <p:nvPr/>
      </p:nvGrpSpPr>
      <p:grpSpPr>
        <a:xfrm>
          <a:off x="0" y="0"/>
          <a:ext cx="0" cy="0"/>
          <a:chOff x="0" y="0"/>
          <a:chExt cx="0" cy="0"/>
        </a:xfrm>
      </p:grpSpPr>
      <p:sp>
        <p:nvSpPr>
          <p:cNvPr id="617" name="Google Shape;617;p65"/>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65"/>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19" name="Google Shape;619;p65"/>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sp>
        <p:nvSpPr>
          <p:cNvPr id="620" name="Google Shape;620;p65"/>
          <p:cNvSpPr/>
          <p:nvPr/>
        </p:nvSpPr>
        <p:spPr>
          <a:xfrm>
            <a:off x="0" y="0"/>
            <a:ext cx="12192000" cy="6334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21" name="Google Shape;621;p65"/>
          <p:cNvSpPr txBox="1">
            <a:spLocks noGrp="1"/>
          </p:cNvSpPr>
          <p:nvPr>
            <p:ph type="title"/>
          </p:nvPr>
        </p:nvSpPr>
        <p:spPr>
          <a:xfrm>
            <a:off x="2629750" y="1978975"/>
            <a:ext cx="6926400" cy="1532100"/>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Clr>
                <a:srgbClr val="262626"/>
              </a:buClr>
              <a:buSzPts val="4000"/>
              <a:buFont typeface="Calibri"/>
              <a:buNone/>
            </a:pPr>
            <a:r>
              <a:rPr lang="en-US" sz="4000">
                <a:solidFill>
                  <a:srgbClr val="262626"/>
                </a:solidFill>
              </a:rPr>
              <a:t>No matter what the IMMIGRATION  status is, EMPLOYEES have rights!</a:t>
            </a:r>
            <a:endParaRPr/>
          </a:p>
        </p:txBody>
      </p:sp>
      <p:cxnSp>
        <p:nvCxnSpPr>
          <p:cNvPr id="622" name="Google Shape;622;p65"/>
          <p:cNvCxnSpPr/>
          <p:nvPr/>
        </p:nvCxnSpPr>
        <p:spPr>
          <a:xfrm>
            <a:off x="835159" y="5433708"/>
            <a:ext cx="10515600" cy="0"/>
          </a:xfrm>
          <a:prstGeom prst="straightConnector1">
            <a:avLst/>
          </a:prstGeom>
          <a:noFill/>
          <a:ln w="9525" cap="flat" cmpd="sng">
            <a:solidFill>
              <a:schemeClr val="dk2">
                <a:alpha val="89803"/>
              </a:schemeClr>
            </a:solidFill>
            <a:prstDash val="solid"/>
            <a:round/>
            <a:headEnd type="none" w="sm" len="sm"/>
            <a:tailEnd type="none" w="sm" len="sm"/>
          </a:ln>
        </p:spPr>
      </p:cxnSp>
      <p:sp>
        <p:nvSpPr>
          <p:cNvPr id="623" name="Google Shape;623;p65"/>
          <p:cNvSpPr/>
          <p:nvPr/>
        </p:nvSpPr>
        <p:spPr>
          <a:xfrm>
            <a:off x="15" y="6334316"/>
            <a:ext cx="12191985" cy="6648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65"/>
          <p:cNvSpPr/>
          <p:nvPr/>
        </p:nvSpPr>
        <p:spPr>
          <a:xfrm>
            <a:off x="1" y="6400800"/>
            <a:ext cx="121920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25" name="Google Shape;625;p65"/>
          <p:cNvPicPr preferRelativeResize="0"/>
          <p:nvPr/>
        </p:nvPicPr>
        <p:blipFill rotWithShape="1">
          <a:blip r:embed="rId3">
            <a:alphaModFix/>
          </a:blip>
          <a:srcRect/>
          <a:stretch/>
        </p:blipFill>
        <p:spPr>
          <a:xfrm>
            <a:off x="0" y="6494228"/>
            <a:ext cx="12192000" cy="1325880"/>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pic>
        <p:nvPicPr>
          <p:cNvPr id="630" name="Google Shape;630;p66"/>
          <p:cNvPicPr preferRelativeResize="0"/>
          <p:nvPr/>
        </p:nvPicPr>
        <p:blipFill rotWithShape="1">
          <a:blip r:embed="rId3">
            <a:alphaModFix/>
          </a:blip>
          <a:srcRect/>
          <a:stretch/>
        </p:blipFill>
        <p:spPr>
          <a:xfrm>
            <a:off x="2724455" y="112466"/>
            <a:ext cx="6413811" cy="4537771"/>
          </a:xfrm>
          <a:prstGeom prst="rect">
            <a:avLst/>
          </a:prstGeom>
          <a:noFill/>
          <a:ln>
            <a:noFill/>
          </a:ln>
        </p:spPr>
      </p:pic>
      <p:sp>
        <p:nvSpPr>
          <p:cNvPr id="631" name="Google Shape;631;p66"/>
          <p:cNvSpPr txBox="1">
            <a:spLocks noGrp="1"/>
          </p:cNvSpPr>
          <p:nvPr>
            <p:ph type="title" idx="4294967295"/>
          </p:nvPr>
        </p:nvSpPr>
        <p:spPr>
          <a:xfrm>
            <a:off x="1092602" y="5237644"/>
            <a:ext cx="9734325" cy="2582464"/>
          </a:xfrm>
          <a:prstGeom prst="rect">
            <a:avLst/>
          </a:prstGeom>
          <a:noFill/>
          <a:ln>
            <a:noFill/>
          </a:ln>
        </p:spPr>
        <p:txBody>
          <a:bodyPr spcFirstLastPara="1" wrap="square" lIns="91425" tIns="45700" rIns="91425" bIns="45700" anchor="ctr" anchorCtr="0">
            <a:noAutofit/>
          </a:bodyPr>
          <a:lstStyle/>
          <a:p>
            <a:pPr marL="0" lvl="0" indent="0" algn="ctr" rtl="0">
              <a:lnSpc>
                <a:spcPct val="85000"/>
              </a:lnSpc>
              <a:spcBef>
                <a:spcPts val="0"/>
              </a:spcBef>
              <a:spcAft>
                <a:spcPts val="0"/>
              </a:spcAft>
              <a:buClr>
                <a:srgbClr val="3F3F3F"/>
              </a:buClr>
              <a:buSzPts val="3959"/>
              <a:buFont typeface="Calibri"/>
              <a:buNone/>
            </a:pPr>
            <a:r>
              <a:rPr lang="en-US" sz="3959" b="1" i="1"/>
              <a:t/>
            </a:r>
            <a:br>
              <a:rPr lang="en-US" sz="3959" b="1" i="1"/>
            </a:br>
            <a:r>
              <a:rPr lang="en-US" sz="3959" b="1" i="1"/>
              <a:t/>
            </a:r>
            <a:br>
              <a:rPr lang="en-US" sz="3959" b="1" i="1"/>
            </a:br>
            <a:r>
              <a:rPr lang="en-US" sz="3959" i="1"/>
              <a:t>Q:How is taking action when you see someone being harassed a benefit to everyone in the workplace? </a:t>
            </a:r>
            <a:br>
              <a:rPr lang="en-US" sz="3959" i="1"/>
            </a:br>
            <a:r>
              <a:rPr lang="en-US" sz="4860" b="1" i="1"/>
              <a:t/>
            </a:r>
            <a:br>
              <a:rPr lang="en-US" sz="4860" b="1" i="1"/>
            </a:br>
            <a:r>
              <a:rPr lang="en-US" sz="4320" b="1" i="1"/>
              <a:t/>
            </a:r>
            <a:br>
              <a:rPr lang="en-US" sz="4320" b="1" i="1"/>
            </a:br>
            <a:r>
              <a:rPr lang="en-US" sz="4320"/>
              <a:t> </a:t>
            </a:r>
            <a:br>
              <a:rPr lang="en-US" sz="4320"/>
            </a:br>
            <a:r>
              <a:rPr lang="en-US" sz="4320"/>
              <a:t> </a:t>
            </a:r>
            <a:br>
              <a:rPr lang="en-US" sz="4320"/>
            </a:br>
            <a:endParaRPr sz="4860" i="1"/>
          </a:p>
        </p:txBody>
      </p:sp>
      <p:pic>
        <p:nvPicPr>
          <p:cNvPr id="632" name="Google Shape;632;p66"/>
          <p:cNvPicPr preferRelativeResize="0"/>
          <p:nvPr/>
        </p:nvPicPr>
        <p:blipFill rotWithShape="1">
          <a:blip r:embed="rId4">
            <a:alphaModFix/>
          </a:blip>
          <a:srcRect/>
          <a:stretch/>
        </p:blipFill>
        <p:spPr>
          <a:xfrm>
            <a:off x="0" y="6494228"/>
            <a:ext cx="12192000" cy="132588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6"/>
        <p:cNvGrpSpPr/>
        <p:nvPr/>
      </p:nvGrpSpPr>
      <p:grpSpPr>
        <a:xfrm>
          <a:off x="0" y="0"/>
          <a:ext cx="0" cy="0"/>
          <a:chOff x="0" y="0"/>
          <a:chExt cx="0" cy="0"/>
        </a:xfrm>
      </p:grpSpPr>
      <p:sp>
        <p:nvSpPr>
          <p:cNvPr id="637" name="Google Shape;637;p67"/>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67"/>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39" name="Google Shape;639;p67"/>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sp>
        <p:nvSpPr>
          <p:cNvPr id="640" name="Google Shape;640;p67"/>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41" name="Google Shape;641;p67"/>
          <p:cNvSpPr txBox="1">
            <a:spLocks noGrp="1"/>
          </p:cNvSpPr>
          <p:nvPr>
            <p:ph type="title"/>
          </p:nvPr>
        </p:nvSpPr>
        <p:spPr>
          <a:xfrm>
            <a:off x="965201" y="643467"/>
            <a:ext cx="6255026" cy="5054008"/>
          </a:xfrm>
          <a:prstGeom prst="rect">
            <a:avLst/>
          </a:prstGeom>
          <a:noFill/>
          <a:ln>
            <a:noFill/>
          </a:ln>
        </p:spPr>
        <p:txBody>
          <a:bodyPr spcFirstLastPara="1" wrap="square" lIns="91425" tIns="45700" rIns="91425" bIns="45700" anchor="ctr" anchorCtr="0">
            <a:noAutofit/>
          </a:bodyPr>
          <a:lstStyle/>
          <a:p>
            <a:pPr marL="0" lvl="0" indent="0" algn="r" rtl="0">
              <a:lnSpc>
                <a:spcPct val="85000"/>
              </a:lnSpc>
              <a:spcBef>
                <a:spcPts val="0"/>
              </a:spcBef>
              <a:spcAft>
                <a:spcPts val="0"/>
              </a:spcAft>
              <a:buClr>
                <a:srgbClr val="262626"/>
              </a:buClr>
              <a:buSzPts val="8000"/>
              <a:buFont typeface="Calibri"/>
              <a:buNone/>
            </a:pPr>
            <a:r>
              <a:rPr lang="en-US" sz="8000" b="1">
                <a:solidFill>
                  <a:srgbClr val="262626"/>
                </a:solidFill>
              </a:rPr>
              <a:t>SEGMENT 4</a:t>
            </a:r>
            <a:endParaRPr/>
          </a:p>
        </p:txBody>
      </p:sp>
      <p:sp>
        <p:nvSpPr>
          <p:cNvPr id="642" name="Google Shape;642;p67"/>
          <p:cNvSpPr txBox="1">
            <a:spLocks noGrp="1"/>
          </p:cNvSpPr>
          <p:nvPr>
            <p:ph type="body" idx="2"/>
          </p:nvPr>
        </p:nvSpPr>
        <p:spPr>
          <a:xfrm>
            <a:off x="7870995" y="643467"/>
            <a:ext cx="3341488" cy="505400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000"/>
              <a:buNone/>
            </a:pPr>
            <a:r>
              <a:rPr lang="en-US" sz="3000" b="1" cap="none">
                <a:solidFill>
                  <a:schemeClr val="dk1"/>
                </a:solidFill>
                <a:latin typeface="Calibri"/>
                <a:ea typeface="Calibri"/>
                <a:cs typeface="Calibri"/>
                <a:sym typeface="Calibri"/>
              </a:rPr>
              <a:t>REPORTING SEXUAL HARASSMENT </a:t>
            </a:r>
            <a:endParaRPr/>
          </a:p>
        </p:txBody>
      </p:sp>
      <p:cxnSp>
        <p:nvCxnSpPr>
          <p:cNvPr id="643" name="Google Shape;643;p67"/>
          <p:cNvCxnSpPr/>
          <p:nvPr/>
        </p:nvCxnSpPr>
        <p:spPr>
          <a:xfrm>
            <a:off x="7534656" y="1391367"/>
            <a:ext cx="0" cy="3558208"/>
          </a:xfrm>
          <a:prstGeom prst="straightConnector1">
            <a:avLst/>
          </a:prstGeom>
          <a:noFill/>
          <a:ln w="12700" cap="flat" cmpd="sng">
            <a:solidFill>
              <a:schemeClr val="dk2"/>
            </a:solidFill>
            <a:prstDash val="solid"/>
            <a:round/>
            <a:headEnd type="none" w="sm" len="sm"/>
            <a:tailEnd type="none" w="sm" len="sm"/>
          </a:ln>
        </p:spPr>
      </p:cxnSp>
      <p:sp>
        <p:nvSpPr>
          <p:cNvPr id="644" name="Google Shape;644;p67"/>
          <p:cNvSpPr/>
          <p:nvPr/>
        </p:nvSpPr>
        <p:spPr>
          <a:xfrm>
            <a:off x="15" y="6340942"/>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67"/>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46" name="Google Shape;646;p67"/>
          <p:cNvPicPr preferRelativeResize="0"/>
          <p:nvPr/>
        </p:nvPicPr>
        <p:blipFill rotWithShape="1">
          <a:blip r:embed="rId3">
            <a:alphaModFix/>
          </a:blip>
          <a:srcRect/>
          <a:stretch/>
        </p:blipFill>
        <p:spPr>
          <a:xfrm>
            <a:off x="0" y="6482654"/>
            <a:ext cx="12192000" cy="1325880"/>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68"/>
          <p:cNvSpPr txBox="1">
            <a:spLocks noGrp="1"/>
          </p:cNvSpPr>
          <p:nvPr>
            <p:ph type="title" idx="4294967295"/>
          </p:nvPr>
        </p:nvSpPr>
        <p:spPr>
          <a:xfrm>
            <a:off x="1833351" y="2728616"/>
            <a:ext cx="8849386" cy="4479636"/>
          </a:xfrm>
          <a:prstGeom prst="rect">
            <a:avLst/>
          </a:prstGeom>
          <a:noFill/>
          <a:ln>
            <a:noFill/>
          </a:ln>
        </p:spPr>
        <p:txBody>
          <a:bodyPr spcFirstLastPara="1" wrap="square" lIns="91425" tIns="45700" rIns="91425" bIns="45700" anchor="ctr" anchorCtr="0">
            <a:noAutofit/>
          </a:bodyPr>
          <a:lstStyle/>
          <a:p>
            <a:pPr marL="0" lvl="0" indent="0" algn="ctr" rtl="0">
              <a:lnSpc>
                <a:spcPct val="85000"/>
              </a:lnSpc>
              <a:spcBef>
                <a:spcPts val="0"/>
              </a:spcBef>
              <a:spcAft>
                <a:spcPts val="0"/>
              </a:spcAft>
              <a:buClr>
                <a:srgbClr val="3F3F3F"/>
              </a:buClr>
              <a:buSzPts val="4000"/>
              <a:buFont typeface="Calibri"/>
              <a:buNone/>
            </a:pPr>
            <a:r>
              <a:rPr lang="en-US" sz="4000" i="1"/>
              <a:t>Q: By show of hand, how many of you are familiar with procedures for reporting  sexual harassment? </a:t>
            </a:r>
            <a:br>
              <a:rPr lang="en-US" sz="4000" i="1"/>
            </a:br>
            <a:r>
              <a:rPr lang="en-US" b="1" i="1"/>
              <a:t/>
            </a:r>
            <a:br>
              <a:rPr lang="en-US" b="1" i="1"/>
            </a:br>
            <a:r>
              <a:rPr lang="en-US"/>
              <a:t> </a:t>
            </a:r>
            <a:br>
              <a:rPr lang="en-US"/>
            </a:br>
            <a:r>
              <a:rPr lang="en-US"/>
              <a:t> </a:t>
            </a:r>
            <a:br>
              <a:rPr lang="en-US"/>
            </a:br>
            <a:endParaRPr sz="5400" i="1"/>
          </a:p>
        </p:txBody>
      </p:sp>
      <p:pic>
        <p:nvPicPr>
          <p:cNvPr id="652" name="Google Shape;652;p68"/>
          <p:cNvPicPr preferRelativeResize="0"/>
          <p:nvPr/>
        </p:nvPicPr>
        <p:blipFill rotWithShape="1">
          <a:blip r:embed="rId3">
            <a:alphaModFix/>
          </a:blip>
          <a:srcRect/>
          <a:stretch/>
        </p:blipFill>
        <p:spPr>
          <a:xfrm>
            <a:off x="0" y="6494228"/>
            <a:ext cx="12192000" cy="1325880"/>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7" name="Google Shape;657;p69"/>
          <p:cNvSpPr txBox="1">
            <a:spLocks noGrp="1"/>
          </p:cNvSpPr>
          <p:nvPr>
            <p:ph type="title" idx="4294967295"/>
          </p:nvPr>
        </p:nvSpPr>
        <p:spPr>
          <a:xfrm>
            <a:off x="1833351" y="2504634"/>
            <a:ext cx="8849386" cy="4927600"/>
          </a:xfrm>
          <a:prstGeom prst="rect">
            <a:avLst/>
          </a:prstGeom>
          <a:noFill/>
          <a:ln>
            <a:noFill/>
          </a:ln>
        </p:spPr>
        <p:txBody>
          <a:bodyPr spcFirstLastPara="1" wrap="square" lIns="91425" tIns="45700" rIns="91425" bIns="45700" anchor="ctr" anchorCtr="0">
            <a:noAutofit/>
          </a:bodyPr>
          <a:lstStyle/>
          <a:p>
            <a:pPr marL="0" lvl="0" indent="0" algn="ctr" rtl="0">
              <a:lnSpc>
                <a:spcPct val="85000"/>
              </a:lnSpc>
              <a:spcBef>
                <a:spcPts val="0"/>
              </a:spcBef>
              <a:spcAft>
                <a:spcPts val="0"/>
              </a:spcAft>
              <a:buClr>
                <a:srgbClr val="3F3F3F"/>
              </a:buClr>
              <a:buSzPts val="4000"/>
              <a:buFont typeface="Calibri"/>
              <a:buNone/>
            </a:pPr>
            <a:r>
              <a:rPr lang="en-US" sz="4000" i="1"/>
              <a:t>Q: What’s the first step Juana should take to report sexual harassment? </a:t>
            </a:r>
            <a:br>
              <a:rPr lang="en-US" sz="4000" i="1"/>
            </a:br>
            <a:r>
              <a:rPr lang="en-US" i="1"/>
              <a:t> </a:t>
            </a:r>
            <a:br>
              <a:rPr lang="en-US" i="1"/>
            </a:br>
            <a:r>
              <a:rPr lang="en-US" b="1" i="1"/>
              <a:t/>
            </a:r>
            <a:br>
              <a:rPr lang="en-US" b="1" i="1"/>
            </a:br>
            <a:r>
              <a:rPr lang="en-US"/>
              <a:t> </a:t>
            </a:r>
            <a:br>
              <a:rPr lang="en-US"/>
            </a:br>
            <a:r>
              <a:rPr lang="en-US"/>
              <a:t> </a:t>
            </a:r>
            <a:br>
              <a:rPr lang="en-US"/>
            </a:br>
            <a:endParaRPr sz="5400" i="1"/>
          </a:p>
        </p:txBody>
      </p:sp>
      <p:pic>
        <p:nvPicPr>
          <p:cNvPr id="658" name="Google Shape;658;p69"/>
          <p:cNvPicPr preferRelativeResize="0"/>
          <p:nvPr/>
        </p:nvPicPr>
        <p:blipFill rotWithShape="1">
          <a:blip r:embed="rId3">
            <a:alphaModFix/>
          </a:blip>
          <a:srcRect/>
          <a:stretch/>
        </p:blipFill>
        <p:spPr>
          <a:xfrm>
            <a:off x="0" y="6494228"/>
            <a:ext cx="12192000" cy="1325880"/>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Google Shape;663;p70"/>
          <p:cNvSpPr txBox="1">
            <a:spLocks noGrp="1"/>
          </p:cNvSpPr>
          <p:nvPr>
            <p:ph type="title" idx="4294967295"/>
          </p:nvPr>
        </p:nvSpPr>
        <p:spPr>
          <a:xfrm>
            <a:off x="1671307" y="304205"/>
            <a:ext cx="8849386" cy="4927600"/>
          </a:xfrm>
          <a:prstGeom prst="rect">
            <a:avLst/>
          </a:prstGeom>
          <a:noFill/>
          <a:ln>
            <a:noFill/>
          </a:ln>
        </p:spPr>
        <p:txBody>
          <a:bodyPr spcFirstLastPara="1" wrap="square" lIns="91425" tIns="45700" rIns="91425" bIns="45700" anchor="ctr" anchorCtr="0">
            <a:noAutofit/>
          </a:bodyPr>
          <a:lstStyle/>
          <a:p>
            <a:pPr marL="0" lvl="0" indent="0" algn="ctr" rtl="0">
              <a:lnSpc>
                <a:spcPct val="85000"/>
              </a:lnSpc>
              <a:spcBef>
                <a:spcPts val="0"/>
              </a:spcBef>
              <a:spcAft>
                <a:spcPts val="0"/>
              </a:spcAft>
              <a:buClr>
                <a:srgbClr val="3F3F3F"/>
              </a:buClr>
              <a:buSzPts val="4000"/>
              <a:buFont typeface="Calibri"/>
              <a:buNone/>
            </a:pPr>
            <a:r>
              <a:rPr lang="en-US" sz="4000" i="1"/>
              <a:t>Q:Who is that appointed person at your workplace? </a:t>
            </a:r>
            <a:br>
              <a:rPr lang="en-US" sz="4000" i="1"/>
            </a:br>
            <a:r>
              <a:rPr lang="en-US" b="1" i="1"/>
              <a:t/>
            </a:r>
            <a:br>
              <a:rPr lang="en-US" b="1" i="1"/>
            </a:br>
            <a:r>
              <a:rPr lang="en-US"/>
              <a:t> </a:t>
            </a:r>
            <a:br>
              <a:rPr lang="en-US"/>
            </a:br>
            <a:r>
              <a:rPr lang="en-US"/>
              <a:t> </a:t>
            </a:r>
            <a:br>
              <a:rPr lang="en-US"/>
            </a:br>
            <a:endParaRPr sz="5400" i="1"/>
          </a:p>
        </p:txBody>
      </p:sp>
      <p:pic>
        <p:nvPicPr>
          <p:cNvPr id="664" name="Google Shape;664;p70"/>
          <p:cNvPicPr preferRelativeResize="0"/>
          <p:nvPr/>
        </p:nvPicPr>
        <p:blipFill rotWithShape="1">
          <a:blip r:embed="rId3">
            <a:alphaModFix/>
          </a:blip>
          <a:srcRect/>
          <a:stretch/>
        </p:blipFill>
        <p:spPr>
          <a:xfrm>
            <a:off x="0" y="6494228"/>
            <a:ext cx="12192000" cy="1325880"/>
          </a:xfrm>
          <a:prstGeom prst="rect">
            <a:avLst/>
          </a:prstGeom>
          <a:noFill/>
          <a:ln>
            <a:noFill/>
          </a:ln>
        </p:spPr>
      </p:pic>
      <p:pic>
        <p:nvPicPr>
          <p:cNvPr id="665" name="Google Shape;665;p70"/>
          <p:cNvPicPr preferRelativeResize="0"/>
          <p:nvPr/>
        </p:nvPicPr>
        <p:blipFill rotWithShape="1">
          <a:blip r:embed="rId4">
            <a:alphaModFix/>
          </a:blip>
          <a:srcRect/>
          <a:stretch/>
        </p:blipFill>
        <p:spPr>
          <a:xfrm>
            <a:off x="2541563" y="2285762"/>
            <a:ext cx="6866488" cy="3870982"/>
          </a:xfrm>
          <a:prstGeom prst="rect">
            <a:avLst/>
          </a:prstGeom>
          <a:noFill/>
          <a:ln>
            <a:noFill/>
          </a:ln>
        </p:spPr>
      </p:pic>
      <p:sp>
        <p:nvSpPr>
          <p:cNvPr id="666" name="Google Shape;666;p70"/>
          <p:cNvSpPr txBox="1"/>
          <p:nvPr/>
        </p:nvSpPr>
        <p:spPr>
          <a:xfrm>
            <a:off x="2541563" y="6263396"/>
            <a:ext cx="6836959" cy="2308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00" u="sng">
                <a:solidFill>
                  <a:schemeClr val="hlink"/>
                </a:solidFill>
                <a:latin typeface="Calibri"/>
                <a:ea typeface="Calibri"/>
                <a:cs typeface="Calibri"/>
                <a:sym typeface="Calibri"/>
                <a:hlinkClick r:id="rId5"/>
              </a:rPr>
              <a:t>This Photo</a:t>
            </a:r>
            <a:r>
              <a:rPr lang="en-US" sz="900">
                <a:solidFill>
                  <a:schemeClr val="dk1"/>
                </a:solidFill>
                <a:latin typeface="Calibri"/>
                <a:ea typeface="Calibri"/>
                <a:cs typeface="Calibri"/>
                <a:sym typeface="Calibri"/>
              </a:rPr>
              <a:t> by Unknown Author is licensed under </a:t>
            </a:r>
            <a:r>
              <a:rPr lang="en-US" sz="900" u="sng">
                <a:solidFill>
                  <a:schemeClr val="hlink"/>
                </a:solidFill>
                <a:latin typeface="Calibri"/>
                <a:ea typeface="Calibri"/>
                <a:cs typeface="Calibri"/>
                <a:sym typeface="Calibri"/>
                <a:hlinkClick r:id="rId6"/>
              </a:rPr>
              <a:t>CC BY</a:t>
            </a:r>
            <a:endParaRPr sz="900">
              <a:solidFill>
                <a:schemeClr val="dk1"/>
              </a:solidFill>
              <a:latin typeface="Calibri"/>
              <a:ea typeface="Calibri"/>
              <a:cs typeface="Calibri"/>
              <a:sym typeface="Calibri"/>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70"/>
        <p:cNvGrpSpPr/>
        <p:nvPr/>
      </p:nvGrpSpPr>
      <p:grpSpPr>
        <a:xfrm>
          <a:off x="0" y="0"/>
          <a:ext cx="0" cy="0"/>
          <a:chOff x="0" y="0"/>
          <a:chExt cx="0" cy="0"/>
        </a:xfrm>
      </p:grpSpPr>
      <p:sp>
        <p:nvSpPr>
          <p:cNvPr id="671" name="Google Shape;671;p71"/>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71"/>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73" name="Google Shape;673;p71"/>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sp>
        <p:nvSpPr>
          <p:cNvPr id="674" name="Google Shape;674;p71"/>
          <p:cNvSpPr/>
          <p:nvPr/>
        </p:nvSpPr>
        <p:spPr>
          <a:xfrm>
            <a:off x="0" y="0"/>
            <a:ext cx="12192000" cy="633431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75" name="Google Shape;675;p71"/>
          <p:cNvSpPr txBox="1">
            <a:spLocks noGrp="1"/>
          </p:cNvSpPr>
          <p:nvPr>
            <p:ph type="title"/>
          </p:nvPr>
        </p:nvSpPr>
        <p:spPr>
          <a:xfrm>
            <a:off x="5289754" y="639097"/>
            <a:ext cx="6253317" cy="3686015"/>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Clr>
                <a:srgbClr val="262626"/>
              </a:buClr>
              <a:buSzPts val="5000"/>
              <a:buFont typeface="Calibri"/>
              <a:buNone/>
            </a:pPr>
            <a:r>
              <a:rPr lang="en-US" sz="5000">
                <a:solidFill>
                  <a:srgbClr val="262626"/>
                </a:solidFill>
              </a:rPr>
              <a:t>Q: What should Juana do if saying “No” is not enough? </a:t>
            </a:r>
            <a:endParaRPr/>
          </a:p>
        </p:txBody>
      </p:sp>
      <p:sp>
        <p:nvSpPr>
          <p:cNvPr id="676" name="Google Shape;676;p71"/>
          <p:cNvSpPr txBox="1">
            <a:spLocks noGrp="1"/>
          </p:cNvSpPr>
          <p:nvPr>
            <p:ph type="body" idx="1"/>
          </p:nvPr>
        </p:nvSpPr>
        <p:spPr>
          <a:xfrm>
            <a:off x="5289753" y="4455621"/>
            <a:ext cx="6269347" cy="123861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400"/>
              <a:buNone/>
            </a:pPr>
            <a:r>
              <a:rPr lang="en-US" sz="2400" cap="none">
                <a:solidFill>
                  <a:srgbClr val="262626"/>
                </a:solidFill>
                <a:latin typeface="Calibri"/>
                <a:ea typeface="Calibri"/>
                <a:cs typeface="Calibri"/>
                <a:sym typeface="Calibri"/>
              </a:rPr>
              <a:t> </a:t>
            </a:r>
            <a:endParaRPr/>
          </a:p>
        </p:txBody>
      </p:sp>
      <p:pic>
        <p:nvPicPr>
          <p:cNvPr id="677" name="Google Shape;677;p71" descr="Group brainstorm"/>
          <p:cNvPicPr preferRelativeResize="0"/>
          <p:nvPr/>
        </p:nvPicPr>
        <p:blipFill rotWithShape="1">
          <a:blip r:embed="rId3">
            <a:alphaModFix/>
          </a:blip>
          <a:srcRect/>
          <a:stretch/>
        </p:blipFill>
        <p:spPr>
          <a:xfrm>
            <a:off x="633999" y="1163529"/>
            <a:ext cx="4001315" cy="4001315"/>
          </a:xfrm>
          <a:prstGeom prst="rect">
            <a:avLst/>
          </a:prstGeom>
          <a:noFill/>
          <a:ln>
            <a:noFill/>
          </a:ln>
        </p:spPr>
      </p:pic>
      <p:cxnSp>
        <p:nvCxnSpPr>
          <p:cNvPr id="678" name="Google Shape;678;p71"/>
          <p:cNvCxnSpPr/>
          <p:nvPr/>
        </p:nvCxnSpPr>
        <p:spPr>
          <a:xfrm>
            <a:off x="5447071" y="4343400"/>
            <a:ext cx="5636107" cy="0"/>
          </a:xfrm>
          <a:prstGeom prst="straightConnector1">
            <a:avLst/>
          </a:prstGeom>
          <a:noFill/>
          <a:ln w="9525" cap="flat" cmpd="sng">
            <a:solidFill>
              <a:schemeClr val="dk2">
                <a:alpha val="89803"/>
              </a:schemeClr>
            </a:solidFill>
            <a:prstDash val="solid"/>
            <a:round/>
            <a:headEnd type="none" w="sm" len="sm"/>
            <a:tailEnd type="none" w="sm" len="sm"/>
          </a:ln>
        </p:spPr>
      </p:cxnSp>
      <p:sp>
        <p:nvSpPr>
          <p:cNvPr id="679" name="Google Shape;679;p71"/>
          <p:cNvSpPr/>
          <p:nvPr/>
        </p:nvSpPr>
        <p:spPr>
          <a:xfrm>
            <a:off x="15" y="6334316"/>
            <a:ext cx="12191985" cy="6648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71"/>
          <p:cNvSpPr/>
          <p:nvPr/>
        </p:nvSpPr>
        <p:spPr>
          <a:xfrm>
            <a:off x="1" y="6400800"/>
            <a:ext cx="121920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81" name="Google Shape;681;p71"/>
          <p:cNvPicPr preferRelativeResize="0"/>
          <p:nvPr/>
        </p:nvPicPr>
        <p:blipFill rotWithShape="1">
          <a:blip r:embed="rId4">
            <a:alphaModFix/>
          </a:blip>
          <a:srcRect/>
          <a:stretch/>
        </p:blipFill>
        <p:spPr>
          <a:xfrm>
            <a:off x="0" y="6482654"/>
            <a:ext cx="12192000" cy="132588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8"/>
          <p:cNvSpPr txBox="1">
            <a:spLocks noGrp="1"/>
          </p:cNvSpPr>
          <p:nvPr>
            <p:ph type="title"/>
          </p:nvPr>
        </p:nvSpPr>
        <p:spPr>
          <a:xfrm>
            <a:off x="1102092" y="1505279"/>
            <a:ext cx="10058400" cy="68091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320"/>
              <a:buFont typeface="Calibri"/>
              <a:buNone/>
            </a:pPr>
            <a:r>
              <a:rPr lang="en-US" sz="4320"/>
              <a:t/>
            </a:r>
            <a:br>
              <a:rPr lang="en-US" sz="4320"/>
            </a:br>
            <a:r>
              <a:rPr lang="en-US" sz="4320"/>
              <a:t/>
            </a:r>
            <a:br>
              <a:rPr lang="en-US" sz="4320"/>
            </a:br>
            <a:r>
              <a:rPr lang="en-US" sz="4320"/>
              <a:t/>
            </a:r>
            <a:br>
              <a:rPr lang="en-US" sz="4320"/>
            </a:br>
            <a:r>
              <a:rPr lang="en-US" sz="4320"/>
              <a:t/>
            </a:r>
            <a:br>
              <a:rPr lang="en-US" sz="4320"/>
            </a:br>
            <a:r>
              <a:rPr lang="en-US" sz="4320"/>
              <a:t/>
            </a:r>
            <a:br>
              <a:rPr lang="en-US" sz="4320"/>
            </a:br>
            <a:r>
              <a:rPr lang="en-US" sz="4320"/>
              <a:t/>
            </a:r>
            <a:br>
              <a:rPr lang="en-US" sz="4320"/>
            </a:br>
            <a:r>
              <a:rPr lang="en-US" sz="4320"/>
              <a:t/>
            </a:r>
            <a:br>
              <a:rPr lang="en-US" sz="4320"/>
            </a:br>
            <a:r>
              <a:rPr lang="en-US" sz="4320"/>
              <a:t/>
            </a:r>
            <a:br>
              <a:rPr lang="en-US" sz="4320"/>
            </a:br>
            <a:r>
              <a:rPr lang="en-US" sz="4320"/>
              <a:t/>
            </a:r>
            <a:br>
              <a:rPr lang="en-US" sz="4320"/>
            </a:br>
            <a:r>
              <a:rPr lang="en-US" sz="4320"/>
              <a:t/>
            </a:r>
            <a:br>
              <a:rPr lang="en-US" sz="4320"/>
            </a:br>
            <a:r>
              <a:rPr lang="en-US" sz="4320"/>
              <a:t/>
            </a:r>
            <a:br>
              <a:rPr lang="en-US" sz="4320"/>
            </a:br>
            <a:r>
              <a:rPr lang="en-US" sz="4320"/>
              <a:t/>
            </a:r>
            <a:br>
              <a:rPr lang="en-US" sz="4320"/>
            </a:br>
            <a:r>
              <a:rPr lang="en-US" sz="3959"/>
              <a:t>Ground Rules </a:t>
            </a:r>
            <a:br>
              <a:rPr lang="en-US" sz="3959"/>
            </a:br>
            <a:endParaRPr sz="3959"/>
          </a:p>
        </p:txBody>
      </p:sp>
      <p:sp>
        <p:nvSpPr>
          <p:cNvPr id="159" name="Google Shape;159;p18"/>
          <p:cNvSpPr txBox="1">
            <a:spLocks noGrp="1"/>
          </p:cNvSpPr>
          <p:nvPr>
            <p:ph type="body" idx="2"/>
          </p:nvPr>
        </p:nvSpPr>
        <p:spPr>
          <a:xfrm>
            <a:off x="1193533" y="1845734"/>
            <a:ext cx="9148952" cy="4023360"/>
          </a:xfrm>
          <a:prstGeom prst="rect">
            <a:avLst/>
          </a:prstGeom>
          <a:noFill/>
          <a:ln>
            <a:noFill/>
          </a:ln>
        </p:spPr>
        <p:txBody>
          <a:bodyPr spcFirstLastPara="1" wrap="square" lIns="0" tIns="45700" rIns="0" bIns="45700" anchor="t" anchorCtr="0">
            <a:noAutofit/>
          </a:bodyPr>
          <a:lstStyle/>
          <a:p>
            <a:pPr marL="91440" lvl="0" indent="-125729" algn="l" rtl="0">
              <a:lnSpc>
                <a:spcPct val="170000"/>
              </a:lnSpc>
              <a:spcBef>
                <a:spcPts val="0"/>
              </a:spcBef>
              <a:spcAft>
                <a:spcPts val="0"/>
              </a:spcAft>
              <a:buSzPts val="1980"/>
              <a:buFont typeface="Noto Sans Symbols"/>
              <a:buChar char="▪"/>
            </a:pPr>
            <a:r>
              <a:rPr lang="en-US" sz="2200">
                <a:solidFill>
                  <a:srgbClr val="000000"/>
                </a:solidFill>
                <a:latin typeface="Calibri"/>
                <a:ea typeface="Calibri"/>
                <a:cs typeface="Calibri"/>
                <a:sym typeface="Calibri"/>
              </a:rPr>
              <a:t>Try to keep an open mind and consider what others have to say on this topic.  </a:t>
            </a:r>
            <a:endParaRPr/>
          </a:p>
          <a:p>
            <a:pPr marL="91440" lvl="0" indent="-125729" algn="l" rtl="0">
              <a:lnSpc>
                <a:spcPct val="170000"/>
              </a:lnSpc>
              <a:spcBef>
                <a:spcPts val="0"/>
              </a:spcBef>
              <a:spcAft>
                <a:spcPts val="0"/>
              </a:spcAft>
              <a:buSzPts val="1980"/>
              <a:buFont typeface="Noto Sans Symbols"/>
              <a:buChar char="▪"/>
            </a:pPr>
            <a:r>
              <a:rPr lang="en-US" sz="2200">
                <a:solidFill>
                  <a:srgbClr val="000000"/>
                </a:solidFill>
                <a:latin typeface="Calibri"/>
                <a:ea typeface="Calibri"/>
                <a:cs typeface="Calibri"/>
                <a:sym typeface="Calibri"/>
              </a:rPr>
              <a:t>If you need to leave because the conversation makes you uncomfortable, please do so and consult with your trainer and/or HR representative to connect you to supporting resources.  </a:t>
            </a:r>
            <a:endParaRPr/>
          </a:p>
          <a:p>
            <a:pPr marL="91440" lvl="0" indent="-125729" algn="l" rtl="0">
              <a:lnSpc>
                <a:spcPct val="170000"/>
              </a:lnSpc>
              <a:spcBef>
                <a:spcPts val="0"/>
              </a:spcBef>
              <a:spcAft>
                <a:spcPts val="0"/>
              </a:spcAft>
              <a:buSzPts val="1980"/>
              <a:buFont typeface="Noto Sans Symbols"/>
              <a:buChar char="▪"/>
            </a:pPr>
            <a:r>
              <a:rPr lang="en-US" sz="2200">
                <a:solidFill>
                  <a:srgbClr val="000000"/>
                </a:solidFill>
                <a:latin typeface="Calibri"/>
                <a:ea typeface="Calibri"/>
                <a:cs typeface="Calibri"/>
                <a:sym typeface="Calibri"/>
              </a:rPr>
              <a:t>Maintain the confidentiality of what is shared during this training.</a:t>
            </a:r>
            <a:endParaRPr/>
          </a:p>
          <a:p>
            <a:pPr marL="0" lvl="0" indent="0" algn="l" rtl="0">
              <a:lnSpc>
                <a:spcPct val="170000"/>
              </a:lnSpc>
              <a:spcBef>
                <a:spcPts val="0"/>
              </a:spcBef>
              <a:spcAft>
                <a:spcPts val="0"/>
              </a:spcAft>
              <a:buSzPts val="1000"/>
              <a:buNone/>
            </a:pPr>
            <a:endParaRPr sz="2200">
              <a:solidFill>
                <a:srgbClr val="000000"/>
              </a:solidFill>
              <a:latin typeface="Calibri"/>
              <a:ea typeface="Calibri"/>
              <a:cs typeface="Calibri"/>
              <a:sym typeface="Calibri"/>
            </a:endParaRPr>
          </a:p>
        </p:txBody>
      </p:sp>
      <p:pic>
        <p:nvPicPr>
          <p:cNvPr id="160" name="Google Shape;160;p18"/>
          <p:cNvPicPr preferRelativeResize="0"/>
          <p:nvPr/>
        </p:nvPicPr>
        <p:blipFill rotWithShape="1">
          <a:blip r:embed="rId3">
            <a:alphaModFix/>
          </a:blip>
          <a:srcRect/>
          <a:stretch/>
        </p:blipFill>
        <p:spPr>
          <a:xfrm>
            <a:off x="0" y="6482654"/>
            <a:ext cx="12192000" cy="1325880"/>
          </a:xfrm>
          <a:prstGeom prst="rect">
            <a:avLst/>
          </a:prstGeom>
          <a:noFill/>
          <a:ln>
            <a:noFill/>
          </a:ln>
        </p:spPr>
      </p:pic>
      <p:pic>
        <p:nvPicPr>
          <p:cNvPr id="161" name="Google Shape;161;p18" descr="A close up of a sign&#10;&#10;Description automatically generated"/>
          <p:cNvPicPr preferRelativeResize="0"/>
          <p:nvPr/>
        </p:nvPicPr>
        <p:blipFill rotWithShape="1">
          <a:blip r:embed="rId4">
            <a:alphaModFix/>
          </a:blip>
          <a:srcRect/>
          <a:stretch/>
        </p:blipFill>
        <p:spPr>
          <a:xfrm>
            <a:off x="10363621" y="537226"/>
            <a:ext cx="1631750" cy="1631750"/>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85"/>
        <p:cNvGrpSpPr/>
        <p:nvPr/>
      </p:nvGrpSpPr>
      <p:grpSpPr>
        <a:xfrm>
          <a:off x="0" y="0"/>
          <a:ext cx="0" cy="0"/>
          <a:chOff x="0" y="0"/>
          <a:chExt cx="0" cy="0"/>
        </a:xfrm>
      </p:grpSpPr>
      <p:sp>
        <p:nvSpPr>
          <p:cNvPr id="686" name="Google Shape;686;p72"/>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72"/>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88" name="Google Shape;688;p72"/>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sp>
        <p:nvSpPr>
          <p:cNvPr id="689" name="Google Shape;689;p72"/>
          <p:cNvSpPr/>
          <p:nvPr/>
        </p:nvSpPr>
        <p:spPr>
          <a:xfrm>
            <a:off x="0" y="0"/>
            <a:ext cx="12192000" cy="633431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90" name="Google Shape;690;p72"/>
          <p:cNvSpPr txBox="1">
            <a:spLocks noGrp="1"/>
          </p:cNvSpPr>
          <p:nvPr>
            <p:ph type="title"/>
          </p:nvPr>
        </p:nvSpPr>
        <p:spPr>
          <a:xfrm>
            <a:off x="1134290" y="3910040"/>
            <a:ext cx="9917339" cy="1367462"/>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Clr>
                <a:srgbClr val="262626"/>
              </a:buClr>
              <a:buSzPts val="4230"/>
              <a:buFont typeface="Calibri"/>
              <a:buNone/>
            </a:pPr>
            <a:r>
              <a:rPr lang="en-US" sz="4230">
                <a:solidFill>
                  <a:srgbClr val="262626"/>
                </a:solidFill>
              </a:rPr>
              <a:t/>
            </a:r>
            <a:br>
              <a:rPr lang="en-US" sz="4230">
                <a:solidFill>
                  <a:srgbClr val="262626"/>
                </a:solidFill>
              </a:rPr>
            </a:br>
            <a:r>
              <a:rPr lang="en-US" sz="4230">
                <a:solidFill>
                  <a:srgbClr val="262626"/>
                </a:solidFill>
              </a:rPr>
              <a:t/>
            </a:r>
            <a:br>
              <a:rPr lang="en-US" sz="4230">
                <a:solidFill>
                  <a:srgbClr val="262626"/>
                </a:solidFill>
              </a:rPr>
            </a:br>
            <a:r>
              <a:rPr lang="en-US" sz="4230">
                <a:solidFill>
                  <a:srgbClr val="262626"/>
                </a:solidFill>
              </a:rPr>
              <a:t>Remember, not all supervisors behave like Miguel in this scene.  </a:t>
            </a:r>
            <a:endParaRPr/>
          </a:p>
        </p:txBody>
      </p:sp>
      <p:cxnSp>
        <p:nvCxnSpPr>
          <p:cNvPr id="691" name="Google Shape;691;p72"/>
          <p:cNvCxnSpPr/>
          <p:nvPr/>
        </p:nvCxnSpPr>
        <p:spPr>
          <a:xfrm>
            <a:off x="835159" y="5433708"/>
            <a:ext cx="10515600" cy="0"/>
          </a:xfrm>
          <a:prstGeom prst="straightConnector1">
            <a:avLst/>
          </a:prstGeom>
          <a:noFill/>
          <a:ln w="9525" cap="flat" cmpd="sng">
            <a:solidFill>
              <a:schemeClr val="dk2">
                <a:alpha val="89803"/>
              </a:schemeClr>
            </a:solidFill>
            <a:prstDash val="solid"/>
            <a:round/>
            <a:headEnd type="none" w="sm" len="sm"/>
            <a:tailEnd type="none" w="sm" len="sm"/>
          </a:ln>
        </p:spPr>
      </p:cxnSp>
      <p:sp>
        <p:nvSpPr>
          <p:cNvPr id="692" name="Google Shape;692;p72"/>
          <p:cNvSpPr/>
          <p:nvPr/>
        </p:nvSpPr>
        <p:spPr>
          <a:xfrm>
            <a:off x="15" y="6334316"/>
            <a:ext cx="12191985" cy="6648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72"/>
          <p:cNvSpPr/>
          <p:nvPr/>
        </p:nvSpPr>
        <p:spPr>
          <a:xfrm>
            <a:off x="1" y="6400800"/>
            <a:ext cx="121920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94" name="Google Shape;694;p72"/>
          <p:cNvPicPr preferRelativeResize="0"/>
          <p:nvPr/>
        </p:nvPicPr>
        <p:blipFill rotWithShape="1">
          <a:blip r:embed="rId3">
            <a:alphaModFix/>
          </a:blip>
          <a:srcRect/>
          <a:stretch/>
        </p:blipFill>
        <p:spPr>
          <a:xfrm>
            <a:off x="0" y="6494228"/>
            <a:ext cx="12192000" cy="1325880"/>
          </a:xfrm>
          <a:prstGeom prst="rect">
            <a:avLst/>
          </a:prstGeom>
          <a:noFill/>
          <a:ln>
            <a:noFill/>
          </a:ln>
        </p:spPr>
      </p:pic>
      <p:sp>
        <p:nvSpPr>
          <p:cNvPr id="695" name="Google Shape;695;p72"/>
          <p:cNvSpPr txBox="1"/>
          <p:nvPr/>
        </p:nvSpPr>
        <p:spPr>
          <a:xfrm>
            <a:off x="909447" y="7026206"/>
            <a:ext cx="4757877" cy="2308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00" u="sng">
                <a:solidFill>
                  <a:schemeClr val="hlink"/>
                </a:solidFill>
                <a:latin typeface="Calibri"/>
                <a:ea typeface="Calibri"/>
                <a:cs typeface="Calibri"/>
                <a:sym typeface="Calibri"/>
                <a:hlinkClick r:id="rId4"/>
              </a:rPr>
              <a:t>This Photo</a:t>
            </a:r>
            <a:r>
              <a:rPr lang="en-US" sz="900">
                <a:solidFill>
                  <a:schemeClr val="dk1"/>
                </a:solidFill>
                <a:latin typeface="Calibri"/>
                <a:ea typeface="Calibri"/>
                <a:cs typeface="Calibri"/>
                <a:sym typeface="Calibri"/>
              </a:rPr>
              <a:t> by Unknown Author is licensed under </a:t>
            </a:r>
            <a:r>
              <a:rPr lang="en-US" sz="900" u="sng">
                <a:solidFill>
                  <a:schemeClr val="hlink"/>
                </a:solidFill>
                <a:latin typeface="Calibri"/>
                <a:ea typeface="Calibri"/>
                <a:cs typeface="Calibri"/>
                <a:sym typeface="Calibri"/>
                <a:hlinkClick r:id="rId5"/>
              </a:rPr>
              <a:t>CC BY-NC-ND</a:t>
            </a:r>
            <a:endParaRPr sz="900">
              <a:solidFill>
                <a:schemeClr val="dk1"/>
              </a:solidFill>
              <a:latin typeface="Calibri"/>
              <a:ea typeface="Calibri"/>
              <a:cs typeface="Calibri"/>
              <a:sym typeface="Calibri"/>
            </a:endParaRPr>
          </a:p>
        </p:txBody>
      </p:sp>
      <p:pic>
        <p:nvPicPr>
          <p:cNvPr id="696" name="Google Shape;696;p72"/>
          <p:cNvPicPr preferRelativeResize="0"/>
          <p:nvPr/>
        </p:nvPicPr>
        <p:blipFill rotWithShape="1">
          <a:blip r:embed="rId6">
            <a:alphaModFix/>
          </a:blip>
          <a:srcRect/>
          <a:stretch/>
        </p:blipFill>
        <p:spPr>
          <a:xfrm>
            <a:off x="3784736" y="395149"/>
            <a:ext cx="4831158" cy="3308206"/>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00"/>
        <p:cNvGrpSpPr/>
        <p:nvPr/>
      </p:nvGrpSpPr>
      <p:grpSpPr>
        <a:xfrm>
          <a:off x="0" y="0"/>
          <a:ext cx="0" cy="0"/>
          <a:chOff x="0" y="0"/>
          <a:chExt cx="0" cy="0"/>
        </a:xfrm>
      </p:grpSpPr>
      <p:sp>
        <p:nvSpPr>
          <p:cNvPr id="701" name="Google Shape;701;p73"/>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73"/>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03" name="Google Shape;703;p73"/>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sp>
        <p:nvSpPr>
          <p:cNvPr id="704" name="Google Shape;704;p73"/>
          <p:cNvSpPr/>
          <p:nvPr/>
        </p:nvSpPr>
        <p:spPr>
          <a:xfrm>
            <a:off x="0" y="0"/>
            <a:ext cx="12192000" cy="633431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05" name="Google Shape;705;p73"/>
          <p:cNvSpPr txBox="1">
            <a:spLocks noGrp="1"/>
          </p:cNvSpPr>
          <p:nvPr>
            <p:ph type="title"/>
          </p:nvPr>
        </p:nvSpPr>
        <p:spPr>
          <a:xfrm>
            <a:off x="1261424" y="2033123"/>
            <a:ext cx="9917339" cy="1367462"/>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Clr>
                <a:srgbClr val="262626"/>
              </a:buClr>
              <a:buSzPts val="4230"/>
              <a:buFont typeface="Calibri"/>
              <a:buNone/>
            </a:pPr>
            <a:r>
              <a:rPr lang="en-US" sz="4230" i="1">
                <a:solidFill>
                  <a:srgbClr val="262626"/>
                </a:solidFill>
              </a:rPr>
              <a:t/>
            </a:r>
            <a:br>
              <a:rPr lang="en-US" sz="4230" i="1">
                <a:solidFill>
                  <a:srgbClr val="262626"/>
                </a:solidFill>
              </a:rPr>
            </a:br>
            <a:r>
              <a:rPr lang="en-US" sz="4230" i="1">
                <a:solidFill>
                  <a:srgbClr val="262626"/>
                </a:solidFill>
              </a:rPr>
              <a:t/>
            </a:r>
            <a:br>
              <a:rPr lang="en-US" sz="4230" i="1">
                <a:solidFill>
                  <a:srgbClr val="262626"/>
                </a:solidFill>
              </a:rPr>
            </a:br>
            <a:r>
              <a:rPr lang="en-US" sz="4230" i="1">
                <a:solidFill>
                  <a:srgbClr val="262626"/>
                </a:solidFill>
              </a:rPr>
              <a:t>Q: What happens to the employer if they fail to take a report of sexual harassment seriously? </a:t>
            </a:r>
            <a:endParaRPr/>
          </a:p>
        </p:txBody>
      </p:sp>
      <p:cxnSp>
        <p:nvCxnSpPr>
          <p:cNvPr id="706" name="Google Shape;706;p73"/>
          <p:cNvCxnSpPr/>
          <p:nvPr/>
        </p:nvCxnSpPr>
        <p:spPr>
          <a:xfrm>
            <a:off x="835159" y="5433708"/>
            <a:ext cx="10515600" cy="0"/>
          </a:xfrm>
          <a:prstGeom prst="straightConnector1">
            <a:avLst/>
          </a:prstGeom>
          <a:noFill/>
          <a:ln w="9525" cap="flat" cmpd="sng">
            <a:solidFill>
              <a:schemeClr val="dk2">
                <a:alpha val="89803"/>
              </a:schemeClr>
            </a:solidFill>
            <a:prstDash val="solid"/>
            <a:round/>
            <a:headEnd type="none" w="sm" len="sm"/>
            <a:tailEnd type="none" w="sm" len="sm"/>
          </a:ln>
        </p:spPr>
      </p:cxnSp>
      <p:sp>
        <p:nvSpPr>
          <p:cNvPr id="707" name="Google Shape;707;p73"/>
          <p:cNvSpPr/>
          <p:nvPr/>
        </p:nvSpPr>
        <p:spPr>
          <a:xfrm>
            <a:off x="15" y="6334316"/>
            <a:ext cx="12191985" cy="6648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73"/>
          <p:cNvSpPr/>
          <p:nvPr/>
        </p:nvSpPr>
        <p:spPr>
          <a:xfrm>
            <a:off x="1" y="6400800"/>
            <a:ext cx="121920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09" name="Google Shape;709;p73"/>
          <p:cNvPicPr preferRelativeResize="0"/>
          <p:nvPr/>
        </p:nvPicPr>
        <p:blipFill rotWithShape="1">
          <a:blip r:embed="rId3">
            <a:alphaModFix/>
          </a:blip>
          <a:srcRect/>
          <a:stretch/>
        </p:blipFill>
        <p:spPr>
          <a:xfrm>
            <a:off x="0" y="6494228"/>
            <a:ext cx="12192000" cy="1325880"/>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13"/>
        <p:cNvGrpSpPr/>
        <p:nvPr/>
      </p:nvGrpSpPr>
      <p:grpSpPr>
        <a:xfrm>
          <a:off x="0" y="0"/>
          <a:ext cx="0" cy="0"/>
          <a:chOff x="0" y="0"/>
          <a:chExt cx="0" cy="0"/>
        </a:xfrm>
      </p:grpSpPr>
      <p:sp>
        <p:nvSpPr>
          <p:cNvPr id="714" name="Google Shape;714;p74"/>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74"/>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16" name="Google Shape;716;p74"/>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sp>
        <p:nvSpPr>
          <p:cNvPr id="717" name="Google Shape;717;p74"/>
          <p:cNvSpPr/>
          <p:nvPr/>
        </p:nvSpPr>
        <p:spPr>
          <a:xfrm>
            <a:off x="0" y="0"/>
            <a:ext cx="12192000" cy="633431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18" name="Google Shape;718;p74"/>
          <p:cNvSpPr txBox="1">
            <a:spLocks noGrp="1"/>
          </p:cNvSpPr>
          <p:nvPr>
            <p:ph type="title"/>
          </p:nvPr>
        </p:nvSpPr>
        <p:spPr>
          <a:xfrm>
            <a:off x="1994885" y="6159546"/>
            <a:ext cx="8196148" cy="225679"/>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262626"/>
              </a:buClr>
              <a:buSzPts val="3000"/>
              <a:buFont typeface="Calibri"/>
              <a:buNone/>
            </a:pPr>
            <a:r>
              <a:rPr lang="en-US" sz="3000">
                <a:solidFill>
                  <a:srgbClr val="262626"/>
                </a:solidFill>
              </a:rPr>
              <a:t/>
            </a:r>
            <a:br>
              <a:rPr lang="en-US" sz="3000">
                <a:solidFill>
                  <a:srgbClr val="262626"/>
                </a:solidFill>
              </a:rPr>
            </a:br>
            <a:r>
              <a:rPr lang="en-US" sz="3000">
                <a:solidFill>
                  <a:srgbClr val="262626"/>
                </a:solidFill>
              </a:rPr>
              <a:t/>
            </a:r>
            <a:br>
              <a:rPr lang="en-US" sz="3000">
                <a:solidFill>
                  <a:srgbClr val="262626"/>
                </a:solidFill>
              </a:rPr>
            </a:br>
            <a:r>
              <a:rPr lang="en-US" sz="3000">
                <a:solidFill>
                  <a:srgbClr val="262626"/>
                </a:solidFill>
              </a:rPr>
              <a:t>If the supervisor's harassment results in a hostile work environment, the employer can avoid liability only if it can prove that:</a:t>
            </a:r>
            <a:br>
              <a:rPr lang="en-US" sz="3000">
                <a:solidFill>
                  <a:srgbClr val="262626"/>
                </a:solidFill>
              </a:rPr>
            </a:br>
            <a:r>
              <a:rPr lang="en-US" sz="3000">
                <a:solidFill>
                  <a:srgbClr val="262626"/>
                </a:solidFill>
              </a:rPr>
              <a:t/>
            </a:r>
            <a:br>
              <a:rPr lang="en-US" sz="3000">
                <a:solidFill>
                  <a:srgbClr val="262626"/>
                </a:solidFill>
              </a:rPr>
            </a:br>
            <a:r>
              <a:rPr lang="en-US" sz="3000">
                <a:solidFill>
                  <a:srgbClr val="262626"/>
                </a:solidFill>
              </a:rPr>
              <a:t>1) It reasonably tried to prevent and promptly correct the harassing behavior.</a:t>
            </a:r>
            <a:br>
              <a:rPr lang="en-US" sz="3000">
                <a:solidFill>
                  <a:srgbClr val="262626"/>
                </a:solidFill>
              </a:rPr>
            </a:br>
            <a:r>
              <a:rPr lang="en-US" sz="3000">
                <a:solidFill>
                  <a:srgbClr val="262626"/>
                </a:solidFill>
              </a:rPr>
              <a:t/>
            </a:r>
            <a:br>
              <a:rPr lang="en-US" sz="3000">
                <a:solidFill>
                  <a:srgbClr val="262626"/>
                </a:solidFill>
              </a:rPr>
            </a:br>
            <a:r>
              <a:rPr lang="en-US" sz="3000">
                <a:solidFill>
                  <a:srgbClr val="262626"/>
                </a:solidFill>
              </a:rPr>
              <a:t>2) The employee unreasonably failed to take advantage of any preventive or corrective opportunities provided by the employer.</a:t>
            </a:r>
            <a:br>
              <a:rPr lang="en-US" sz="3000">
                <a:solidFill>
                  <a:srgbClr val="262626"/>
                </a:solidFill>
              </a:rPr>
            </a:br>
            <a:r>
              <a:rPr lang="en-US" sz="3000">
                <a:solidFill>
                  <a:srgbClr val="262626"/>
                </a:solidFill>
              </a:rPr>
              <a:t/>
            </a:r>
            <a:br>
              <a:rPr lang="en-US" sz="3000">
                <a:solidFill>
                  <a:srgbClr val="262626"/>
                </a:solidFill>
              </a:rPr>
            </a:br>
            <a:r>
              <a:rPr lang="en-US" sz="3000">
                <a:solidFill>
                  <a:srgbClr val="262626"/>
                </a:solidFill>
              </a:rPr>
              <a:t/>
            </a:r>
            <a:br>
              <a:rPr lang="en-US" sz="3000">
                <a:solidFill>
                  <a:srgbClr val="262626"/>
                </a:solidFill>
              </a:rPr>
            </a:br>
            <a:endParaRPr sz="3000">
              <a:solidFill>
                <a:srgbClr val="262626"/>
              </a:solidFill>
            </a:endParaRPr>
          </a:p>
        </p:txBody>
      </p:sp>
      <p:cxnSp>
        <p:nvCxnSpPr>
          <p:cNvPr id="719" name="Google Shape;719;p74"/>
          <p:cNvCxnSpPr/>
          <p:nvPr/>
        </p:nvCxnSpPr>
        <p:spPr>
          <a:xfrm>
            <a:off x="835159" y="5433708"/>
            <a:ext cx="10515600" cy="0"/>
          </a:xfrm>
          <a:prstGeom prst="straightConnector1">
            <a:avLst/>
          </a:prstGeom>
          <a:noFill/>
          <a:ln w="9525" cap="flat" cmpd="sng">
            <a:solidFill>
              <a:schemeClr val="dk2">
                <a:alpha val="89803"/>
              </a:schemeClr>
            </a:solidFill>
            <a:prstDash val="solid"/>
            <a:round/>
            <a:headEnd type="none" w="sm" len="sm"/>
            <a:tailEnd type="none" w="sm" len="sm"/>
          </a:ln>
        </p:spPr>
      </p:cxnSp>
      <p:sp>
        <p:nvSpPr>
          <p:cNvPr id="720" name="Google Shape;720;p74"/>
          <p:cNvSpPr/>
          <p:nvPr/>
        </p:nvSpPr>
        <p:spPr>
          <a:xfrm>
            <a:off x="15" y="6334316"/>
            <a:ext cx="12191985" cy="6648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74"/>
          <p:cNvSpPr/>
          <p:nvPr/>
        </p:nvSpPr>
        <p:spPr>
          <a:xfrm>
            <a:off x="1" y="6400800"/>
            <a:ext cx="121920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22" name="Google Shape;722;p74"/>
          <p:cNvPicPr preferRelativeResize="0"/>
          <p:nvPr/>
        </p:nvPicPr>
        <p:blipFill rotWithShape="1">
          <a:blip r:embed="rId3">
            <a:alphaModFix/>
          </a:blip>
          <a:srcRect/>
          <a:stretch/>
        </p:blipFill>
        <p:spPr>
          <a:xfrm>
            <a:off x="0" y="6494228"/>
            <a:ext cx="12192000" cy="1325880"/>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26"/>
        <p:cNvGrpSpPr/>
        <p:nvPr/>
      </p:nvGrpSpPr>
      <p:grpSpPr>
        <a:xfrm>
          <a:off x="0" y="0"/>
          <a:ext cx="0" cy="0"/>
          <a:chOff x="0" y="0"/>
          <a:chExt cx="0" cy="0"/>
        </a:xfrm>
      </p:grpSpPr>
      <p:sp>
        <p:nvSpPr>
          <p:cNvPr id="727" name="Google Shape;727;p75"/>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75"/>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29" name="Google Shape;729;p75"/>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sp>
        <p:nvSpPr>
          <p:cNvPr id="730" name="Google Shape;730;p75"/>
          <p:cNvSpPr/>
          <p:nvPr/>
        </p:nvSpPr>
        <p:spPr>
          <a:xfrm>
            <a:off x="0" y="0"/>
            <a:ext cx="12192000" cy="633431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31" name="Google Shape;731;p75"/>
          <p:cNvSpPr txBox="1">
            <a:spLocks noGrp="1"/>
          </p:cNvSpPr>
          <p:nvPr>
            <p:ph type="title"/>
          </p:nvPr>
        </p:nvSpPr>
        <p:spPr>
          <a:xfrm>
            <a:off x="1585078" y="3841667"/>
            <a:ext cx="9015763" cy="1504208"/>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Clr>
                <a:srgbClr val="262626"/>
              </a:buClr>
              <a:buSzPts val="4230"/>
              <a:buFont typeface="Calibri"/>
              <a:buNone/>
            </a:pPr>
            <a:r>
              <a:rPr lang="en-US" sz="4230">
                <a:solidFill>
                  <a:srgbClr val="262626"/>
                </a:solidFill>
              </a:rPr>
              <a:t/>
            </a:r>
            <a:br>
              <a:rPr lang="en-US" sz="4230">
                <a:solidFill>
                  <a:srgbClr val="262626"/>
                </a:solidFill>
              </a:rPr>
            </a:br>
            <a:r>
              <a:rPr lang="en-US" sz="4230">
                <a:solidFill>
                  <a:srgbClr val="262626"/>
                </a:solidFill>
              </a:rPr>
              <a:t/>
            </a:r>
            <a:br>
              <a:rPr lang="en-US" sz="4230">
                <a:solidFill>
                  <a:srgbClr val="262626"/>
                </a:solidFill>
              </a:rPr>
            </a:br>
            <a:r>
              <a:rPr lang="en-US" sz="3959">
                <a:solidFill>
                  <a:srgbClr val="262626"/>
                </a:solidFill>
              </a:rPr>
              <a:t>The employer will be liable for harassment by non-supervisory employees or non-employees over whom it has control (e.g., independent contractors or customers on the premises), </a:t>
            </a:r>
            <a:r>
              <a:rPr lang="en-US" sz="3959" b="1">
                <a:solidFill>
                  <a:srgbClr val="262626"/>
                </a:solidFill>
              </a:rPr>
              <a:t>if it knew, or should have known about the harassment and failed to take prompt and appropriate corrective action.</a:t>
            </a:r>
            <a:endParaRPr/>
          </a:p>
        </p:txBody>
      </p:sp>
      <p:cxnSp>
        <p:nvCxnSpPr>
          <p:cNvPr id="732" name="Google Shape;732;p75"/>
          <p:cNvCxnSpPr/>
          <p:nvPr/>
        </p:nvCxnSpPr>
        <p:spPr>
          <a:xfrm>
            <a:off x="835159" y="5433708"/>
            <a:ext cx="10515600" cy="0"/>
          </a:xfrm>
          <a:prstGeom prst="straightConnector1">
            <a:avLst/>
          </a:prstGeom>
          <a:noFill/>
          <a:ln w="9525" cap="flat" cmpd="sng">
            <a:solidFill>
              <a:schemeClr val="dk2">
                <a:alpha val="89803"/>
              </a:schemeClr>
            </a:solidFill>
            <a:prstDash val="solid"/>
            <a:round/>
            <a:headEnd type="none" w="sm" len="sm"/>
            <a:tailEnd type="none" w="sm" len="sm"/>
          </a:ln>
        </p:spPr>
      </p:cxnSp>
      <p:sp>
        <p:nvSpPr>
          <p:cNvPr id="733" name="Google Shape;733;p75"/>
          <p:cNvSpPr/>
          <p:nvPr/>
        </p:nvSpPr>
        <p:spPr>
          <a:xfrm>
            <a:off x="15" y="6334316"/>
            <a:ext cx="12191985" cy="6648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75"/>
          <p:cNvSpPr/>
          <p:nvPr/>
        </p:nvSpPr>
        <p:spPr>
          <a:xfrm>
            <a:off x="1" y="6400800"/>
            <a:ext cx="121920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35" name="Google Shape;735;p75"/>
          <p:cNvPicPr preferRelativeResize="0"/>
          <p:nvPr/>
        </p:nvPicPr>
        <p:blipFill rotWithShape="1">
          <a:blip r:embed="rId3">
            <a:alphaModFix/>
          </a:blip>
          <a:srcRect/>
          <a:stretch/>
        </p:blipFill>
        <p:spPr>
          <a:xfrm>
            <a:off x="0" y="6494228"/>
            <a:ext cx="12192000" cy="1325880"/>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739"/>
        <p:cNvGrpSpPr/>
        <p:nvPr/>
      </p:nvGrpSpPr>
      <p:grpSpPr>
        <a:xfrm>
          <a:off x="0" y="0"/>
          <a:ext cx="0" cy="0"/>
          <a:chOff x="0" y="0"/>
          <a:chExt cx="0" cy="0"/>
        </a:xfrm>
      </p:grpSpPr>
      <p:sp>
        <p:nvSpPr>
          <p:cNvPr id="740" name="Google Shape;740;p76"/>
          <p:cNvSpPr txBox="1">
            <a:spLocks noGrp="1"/>
          </p:cNvSpPr>
          <p:nvPr>
            <p:ph type="title" idx="4294967295"/>
          </p:nvPr>
        </p:nvSpPr>
        <p:spPr>
          <a:xfrm>
            <a:off x="899276" y="79273"/>
            <a:ext cx="10707757" cy="4927600"/>
          </a:xfrm>
          <a:prstGeom prst="rect">
            <a:avLst/>
          </a:prstGeom>
          <a:noFill/>
          <a:ln>
            <a:noFill/>
          </a:ln>
        </p:spPr>
        <p:txBody>
          <a:bodyPr spcFirstLastPara="1" wrap="square" lIns="91425" tIns="45700" rIns="91425" bIns="45700" anchor="ctr" anchorCtr="0">
            <a:noAutofit/>
          </a:bodyPr>
          <a:lstStyle/>
          <a:p>
            <a:pPr marL="0" lvl="0" indent="0" algn="ctr" rtl="0">
              <a:lnSpc>
                <a:spcPct val="85000"/>
              </a:lnSpc>
              <a:spcBef>
                <a:spcPts val="0"/>
              </a:spcBef>
              <a:spcAft>
                <a:spcPts val="0"/>
              </a:spcAft>
              <a:buClr>
                <a:srgbClr val="3F3F3F"/>
              </a:buClr>
              <a:buSzPts val="4000"/>
              <a:buFont typeface="Calibri"/>
              <a:buNone/>
            </a:pPr>
            <a:r>
              <a:rPr lang="en-US" sz="4000" i="1"/>
              <a:t>Q: So what should Juana do next? </a:t>
            </a:r>
            <a:br>
              <a:rPr lang="en-US" sz="4000" i="1"/>
            </a:br>
            <a:r>
              <a:rPr lang="en-US" b="1" i="1"/>
              <a:t/>
            </a:r>
            <a:br>
              <a:rPr lang="en-US" b="1" i="1"/>
            </a:br>
            <a:r>
              <a:rPr lang="en-US" b="1" i="1"/>
              <a:t/>
            </a:r>
            <a:br>
              <a:rPr lang="en-US" b="1" i="1"/>
            </a:br>
            <a:r>
              <a:rPr lang="en-US"/>
              <a:t> </a:t>
            </a:r>
            <a:br>
              <a:rPr lang="en-US"/>
            </a:br>
            <a:r>
              <a:rPr lang="en-US"/>
              <a:t> </a:t>
            </a:r>
            <a:br>
              <a:rPr lang="en-US"/>
            </a:br>
            <a:endParaRPr sz="5400" i="1"/>
          </a:p>
        </p:txBody>
      </p:sp>
      <p:pic>
        <p:nvPicPr>
          <p:cNvPr id="741" name="Google Shape;741;p76"/>
          <p:cNvPicPr preferRelativeResize="0"/>
          <p:nvPr/>
        </p:nvPicPr>
        <p:blipFill rotWithShape="1">
          <a:blip r:embed="rId3">
            <a:alphaModFix/>
          </a:blip>
          <a:srcRect/>
          <a:stretch/>
        </p:blipFill>
        <p:spPr>
          <a:xfrm>
            <a:off x="0" y="6494228"/>
            <a:ext cx="12192000" cy="1325880"/>
          </a:xfrm>
          <a:prstGeom prst="rect">
            <a:avLst/>
          </a:prstGeom>
          <a:noFill/>
          <a:ln>
            <a:noFill/>
          </a:ln>
        </p:spPr>
      </p:pic>
      <p:pic>
        <p:nvPicPr>
          <p:cNvPr id="742" name="Google Shape;742;p76" descr="JuanitaPickingApples.jpg"/>
          <p:cNvPicPr preferRelativeResize="0"/>
          <p:nvPr/>
        </p:nvPicPr>
        <p:blipFill rotWithShape="1">
          <a:blip r:embed="rId4">
            <a:alphaModFix/>
          </a:blip>
          <a:srcRect/>
          <a:stretch/>
        </p:blipFill>
        <p:spPr>
          <a:xfrm>
            <a:off x="3001427" y="1488491"/>
            <a:ext cx="6390325" cy="4262059"/>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46"/>
        <p:cNvGrpSpPr/>
        <p:nvPr/>
      </p:nvGrpSpPr>
      <p:grpSpPr>
        <a:xfrm>
          <a:off x="0" y="0"/>
          <a:ext cx="0" cy="0"/>
          <a:chOff x="0" y="0"/>
          <a:chExt cx="0" cy="0"/>
        </a:xfrm>
      </p:grpSpPr>
      <p:sp>
        <p:nvSpPr>
          <p:cNvPr id="747" name="Google Shape;747;p77"/>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77"/>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49" name="Google Shape;749;p77"/>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sp>
        <p:nvSpPr>
          <p:cNvPr id="750" name="Google Shape;750;p77"/>
          <p:cNvSpPr/>
          <p:nvPr/>
        </p:nvSpPr>
        <p:spPr>
          <a:xfrm>
            <a:off x="0" y="0"/>
            <a:ext cx="12192000" cy="633431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51" name="Google Shape;751;p77"/>
          <p:cNvSpPr txBox="1">
            <a:spLocks noGrp="1"/>
          </p:cNvSpPr>
          <p:nvPr>
            <p:ph type="title"/>
          </p:nvPr>
        </p:nvSpPr>
        <p:spPr>
          <a:xfrm>
            <a:off x="5289754" y="639097"/>
            <a:ext cx="6253317" cy="3686015"/>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262626"/>
              </a:buClr>
              <a:buSzPts val="5000"/>
              <a:buFont typeface="Calibri"/>
              <a:buNone/>
            </a:pPr>
            <a:r>
              <a:rPr lang="en-US" sz="5000">
                <a:solidFill>
                  <a:srgbClr val="262626"/>
                </a:solidFill>
              </a:rPr>
              <a:t>Q:What steps should you take to report sexual harassment? </a:t>
            </a:r>
            <a:endParaRPr/>
          </a:p>
        </p:txBody>
      </p:sp>
      <p:sp>
        <p:nvSpPr>
          <p:cNvPr id="752" name="Google Shape;752;p77"/>
          <p:cNvSpPr txBox="1">
            <a:spLocks noGrp="1"/>
          </p:cNvSpPr>
          <p:nvPr>
            <p:ph type="body" idx="1"/>
          </p:nvPr>
        </p:nvSpPr>
        <p:spPr>
          <a:xfrm>
            <a:off x="5289753" y="4455621"/>
            <a:ext cx="6269347" cy="123861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400"/>
              <a:buNone/>
            </a:pPr>
            <a:r>
              <a:rPr lang="en-US" sz="2400" cap="none">
                <a:solidFill>
                  <a:srgbClr val="262626"/>
                </a:solidFill>
                <a:latin typeface="Calibri"/>
                <a:ea typeface="Calibri"/>
                <a:cs typeface="Calibri"/>
                <a:sym typeface="Calibri"/>
              </a:rPr>
              <a:t> </a:t>
            </a:r>
            <a:endParaRPr/>
          </a:p>
        </p:txBody>
      </p:sp>
      <p:pic>
        <p:nvPicPr>
          <p:cNvPr id="753" name="Google Shape;753;p77" descr="Group brainstorm"/>
          <p:cNvPicPr preferRelativeResize="0"/>
          <p:nvPr/>
        </p:nvPicPr>
        <p:blipFill rotWithShape="1">
          <a:blip r:embed="rId3">
            <a:alphaModFix/>
          </a:blip>
          <a:srcRect/>
          <a:stretch/>
        </p:blipFill>
        <p:spPr>
          <a:xfrm>
            <a:off x="633999" y="1163529"/>
            <a:ext cx="4001315" cy="4001315"/>
          </a:xfrm>
          <a:prstGeom prst="rect">
            <a:avLst/>
          </a:prstGeom>
          <a:noFill/>
          <a:ln>
            <a:noFill/>
          </a:ln>
        </p:spPr>
      </p:pic>
      <p:cxnSp>
        <p:nvCxnSpPr>
          <p:cNvPr id="754" name="Google Shape;754;p77"/>
          <p:cNvCxnSpPr/>
          <p:nvPr/>
        </p:nvCxnSpPr>
        <p:spPr>
          <a:xfrm>
            <a:off x="5447071" y="4343400"/>
            <a:ext cx="5636107" cy="0"/>
          </a:xfrm>
          <a:prstGeom prst="straightConnector1">
            <a:avLst/>
          </a:prstGeom>
          <a:noFill/>
          <a:ln w="9525" cap="flat" cmpd="sng">
            <a:solidFill>
              <a:schemeClr val="dk2">
                <a:alpha val="89803"/>
              </a:schemeClr>
            </a:solidFill>
            <a:prstDash val="solid"/>
            <a:round/>
            <a:headEnd type="none" w="sm" len="sm"/>
            <a:tailEnd type="none" w="sm" len="sm"/>
          </a:ln>
        </p:spPr>
      </p:cxnSp>
      <p:sp>
        <p:nvSpPr>
          <p:cNvPr id="755" name="Google Shape;755;p77"/>
          <p:cNvSpPr/>
          <p:nvPr/>
        </p:nvSpPr>
        <p:spPr>
          <a:xfrm>
            <a:off x="15" y="6334316"/>
            <a:ext cx="12191985" cy="6648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77"/>
          <p:cNvSpPr/>
          <p:nvPr/>
        </p:nvSpPr>
        <p:spPr>
          <a:xfrm>
            <a:off x="1" y="6400800"/>
            <a:ext cx="121920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57" name="Google Shape;757;p77"/>
          <p:cNvPicPr preferRelativeResize="0"/>
          <p:nvPr/>
        </p:nvPicPr>
        <p:blipFill rotWithShape="1">
          <a:blip r:embed="rId4">
            <a:alphaModFix/>
          </a:blip>
          <a:srcRect/>
          <a:stretch/>
        </p:blipFill>
        <p:spPr>
          <a:xfrm>
            <a:off x="0" y="6482654"/>
            <a:ext cx="12192000" cy="1325880"/>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761"/>
        <p:cNvGrpSpPr/>
        <p:nvPr/>
      </p:nvGrpSpPr>
      <p:grpSpPr>
        <a:xfrm>
          <a:off x="0" y="0"/>
          <a:ext cx="0" cy="0"/>
          <a:chOff x="0" y="0"/>
          <a:chExt cx="0" cy="0"/>
        </a:xfrm>
      </p:grpSpPr>
      <p:sp>
        <p:nvSpPr>
          <p:cNvPr id="762" name="Google Shape;762;p78"/>
          <p:cNvSpPr txBox="1">
            <a:spLocks noGrp="1"/>
          </p:cNvSpPr>
          <p:nvPr>
            <p:ph type="title" idx="4294967295"/>
          </p:nvPr>
        </p:nvSpPr>
        <p:spPr>
          <a:xfrm>
            <a:off x="1359037" y="768741"/>
            <a:ext cx="8849386" cy="4927600"/>
          </a:xfrm>
          <a:prstGeom prst="rect">
            <a:avLst/>
          </a:prstGeom>
          <a:noFill/>
          <a:ln>
            <a:noFill/>
          </a:ln>
        </p:spPr>
        <p:txBody>
          <a:bodyPr spcFirstLastPara="1" wrap="square" lIns="91425" tIns="45700" rIns="91425" bIns="45700" anchor="ctr" anchorCtr="0">
            <a:noAutofit/>
          </a:bodyPr>
          <a:lstStyle/>
          <a:p>
            <a:pPr marL="0" lvl="0" indent="0" algn="ctr" rtl="0">
              <a:lnSpc>
                <a:spcPct val="85000"/>
              </a:lnSpc>
              <a:spcBef>
                <a:spcPts val="0"/>
              </a:spcBef>
              <a:spcAft>
                <a:spcPts val="0"/>
              </a:spcAft>
              <a:buClr>
                <a:srgbClr val="3F3F3F"/>
              </a:buClr>
              <a:buSzPts val="3959"/>
              <a:buFont typeface="Calibri"/>
              <a:buNone/>
            </a:pPr>
            <a:r>
              <a:rPr lang="en-US" sz="3959" i="1"/>
              <a:t>Q: What kinds of things should someone being harassed write down to report what </a:t>
            </a:r>
            <a:br>
              <a:rPr lang="en-US" sz="3959" i="1"/>
            </a:br>
            <a:r>
              <a:rPr lang="en-US" sz="3959" i="1"/>
              <a:t>            happened? </a:t>
            </a:r>
            <a:br>
              <a:rPr lang="en-US" sz="3959" i="1"/>
            </a:br>
            <a:r>
              <a:rPr lang="en-US" sz="4320" b="1" i="1"/>
              <a:t/>
            </a:r>
            <a:br>
              <a:rPr lang="en-US" sz="4320" b="1" i="1"/>
            </a:br>
            <a:r>
              <a:rPr lang="en-US" sz="4320" b="1" i="1"/>
              <a:t/>
            </a:r>
            <a:br>
              <a:rPr lang="en-US" sz="4320" b="1" i="1"/>
            </a:br>
            <a:r>
              <a:rPr lang="en-US" sz="4320" b="1" i="1"/>
              <a:t/>
            </a:r>
            <a:br>
              <a:rPr lang="en-US" sz="4320" b="1" i="1"/>
            </a:br>
            <a:r>
              <a:rPr lang="en-US" sz="4320"/>
              <a:t> </a:t>
            </a:r>
            <a:br>
              <a:rPr lang="en-US" sz="4320"/>
            </a:br>
            <a:r>
              <a:rPr lang="en-US" sz="4320"/>
              <a:t> </a:t>
            </a:r>
            <a:br>
              <a:rPr lang="en-US" sz="4320"/>
            </a:br>
            <a:endParaRPr sz="4860" i="1"/>
          </a:p>
        </p:txBody>
      </p:sp>
      <p:pic>
        <p:nvPicPr>
          <p:cNvPr id="763" name="Google Shape;763;p78"/>
          <p:cNvPicPr preferRelativeResize="0"/>
          <p:nvPr/>
        </p:nvPicPr>
        <p:blipFill rotWithShape="1">
          <a:blip r:embed="rId3">
            <a:alphaModFix/>
          </a:blip>
          <a:srcRect/>
          <a:stretch/>
        </p:blipFill>
        <p:spPr>
          <a:xfrm>
            <a:off x="0" y="6494228"/>
            <a:ext cx="12192000" cy="1325880"/>
          </a:xfrm>
          <a:prstGeom prst="rect">
            <a:avLst/>
          </a:prstGeom>
          <a:noFill/>
          <a:ln>
            <a:noFill/>
          </a:ln>
        </p:spPr>
      </p:pic>
      <p:pic>
        <p:nvPicPr>
          <p:cNvPr id="764" name="Google Shape;764;p78"/>
          <p:cNvPicPr preferRelativeResize="0"/>
          <p:nvPr/>
        </p:nvPicPr>
        <p:blipFill rotWithShape="1">
          <a:blip r:embed="rId4">
            <a:alphaModFix/>
          </a:blip>
          <a:srcRect/>
          <a:stretch/>
        </p:blipFill>
        <p:spPr>
          <a:xfrm>
            <a:off x="4965225" y="2532936"/>
            <a:ext cx="3777401" cy="3777401"/>
          </a:xfrm>
          <a:prstGeom prst="rect">
            <a:avLst/>
          </a:prstGeom>
          <a:noFill/>
          <a:ln>
            <a:noFill/>
          </a:ln>
        </p:spPr>
      </p:pic>
      <p:sp>
        <p:nvSpPr>
          <p:cNvPr id="765" name="Google Shape;765;p78"/>
          <p:cNvSpPr txBox="1"/>
          <p:nvPr/>
        </p:nvSpPr>
        <p:spPr>
          <a:xfrm>
            <a:off x="2667000" y="6961688"/>
            <a:ext cx="1939229"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00" u="sng">
                <a:solidFill>
                  <a:schemeClr val="hlink"/>
                </a:solidFill>
                <a:latin typeface="Calibri"/>
                <a:ea typeface="Calibri"/>
                <a:cs typeface="Calibri"/>
                <a:sym typeface="Calibri"/>
                <a:hlinkClick r:id="rId5"/>
              </a:rPr>
              <a:t>This Photo</a:t>
            </a:r>
            <a:r>
              <a:rPr lang="en-US" sz="900">
                <a:solidFill>
                  <a:schemeClr val="dk1"/>
                </a:solidFill>
                <a:latin typeface="Calibri"/>
                <a:ea typeface="Calibri"/>
                <a:cs typeface="Calibri"/>
                <a:sym typeface="Calibri"/>
              </a:rPr>
              <a:t> by Unknown Author is licensed under </a:t>
            </a:r>
            <a:r>
              <a:rPr lang="en-US" sz="900" u="sng">
                <a:solidFill>
                  <a:schemeClr val="hlink"/>
                </a:solidFill>
                <a:latin typeface="Calibri"/>
                <a:ea typeface="Calibri"/>
                <a:cs typeface="Calibri"/>
                <a:sym typeface="Calibri"/>
                <a:hlinkClick r:id="rId6"/>
              </a:rPr>
              <a:t>CC BY-SA</a:t>
            </a:r>
            <a:endParaRPr sz="900">
              <a:solidFill>
                <a:schemeClr val="dk1"/>
              </a:solidFill>
              <a:latin typeface="Calibri"/>
              <a:ea typeface="Calibri"/>
              <a:cs typeface="Calibri"/>
              <a:sym typeface="Calibri"/>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769"/>
        <p:cNvGrpSpPr/>
        <p:nvPr/>
      </p:nvGrpSpPr>
      <p:grpSpPr>
        <a:xfrm>
          <a:off x="0" y="0"/>
          <a:ext cx="0" cy="0"/>
          <a:chOff x="0" y="0"/>
          <a:chExt cx="0" cy="0"/>
        </a:xfrm>
      </p:grpSpPr>
      <p:sp>
        <p:nvSpPr>
          <p:cNvPr id="770" name="Google Shape;770;p79"/>
          <p:cNvSpPr txBox="1">
            <a:spLocks noGrp="1"/>
          </p:cNvSpPr>
          <p:nvPr>
            <p:ph type="title" idx="4294967295"/>
          </p:nvPr>
        </p:nvSpPr>
        <p:spPr>
          <a:xfrm>
            <a:off x="576546" y="899816"/>
            <a:ext cx="10707758" cy="4479636"/>
          </a:xfrm>
          <a:prstGeom prst="rect">
            <a:avLst/>
          </a:prstGeom>
          <a:noFill/>
          <a:ln>
            <a:noFill/>
          </a:ln>
        </p:spPr>
        <p:txBody>
          <a:bodyPr spcFirstLastPara="1" wrap="square" lIns="91425" tIns="45700" rIns="91425" bIns="45700" anchor="ctr" anchorCtr="0">
            <a:noAutofit/>
          </a:bodyPr>
          <a:lstStyle/>
          <a:p>
            <a:pPr marL="0" lvl="0" indent="0" algn="ctr" rtl="0">
              <a:lnSpc>
                <a:spcPct val="85000"/>
              </a:lnSpc>
              <a:spcBef>
                <a:spcPts val="0"/>
              </a:spcBef>
              <a:spcAft>
                <a:spcPts val="0"/>
              </a:spcAft>
              <a:buClr>
                <a:srgbClr val="3F3F3F"/>
              </a:buClr>
              <a:buSzPts val="4000"/>
              <a:buFont typeface="Calibri"/>
              <a:buNone/>
            </a:pPr>
            <a:r>
              <a:rPr lang="en-US" sz="4000" i="1"/>
              <a:t>Q: Why does documentation matter so much?</a:t>
            </a:r>
            <a:br>
              <a:rPr lang="en-US" sz="4000" i="1"/>
            </a:br>
            <a:r>
              <a:rPr lang="en-US" b="1" i="1"/>
              <a:t/>
            </a:r>
            <a:br>
              <a:rPr lang="en-US" b="1" i="1"/>
            </a:br>
            <a:r>
              <a:rPr lang="en-US" b="1" i="1"/>
              <a:t/>
            </a:r>
            <a:br>
              <a:rPr lang="en-US" b="1" i="1"/>
            </a:br>
            <a:r>
              <a:rPr lang="en-US"/>
              <a:t> </a:t>
            </a:r>
            <a:br>
              <a:rPr lang="en-US"/>
            </a:br>
            <a:r>
              <a:rPr lang="en-US"/>
              <a:t> </a:t>
            </a:r>
            <a:br>
              <a:rPr lang="en-US"/>
            </a:br>
            <a:endParaRPr sz="5400" i="1"/>
          </a:p>
        </p:txBody>
      </p:sp>
      <p:pic>
        <p:nvPicPr>
          <p:cNvPr id="771" name="Google Shape;771;p79"/>
          <p:cNvPicPr preferRelativeResize="0"/>
          <p:nvPr/>
        </p:nvPicPr>
        <p:blipFill rotWithShape="1">
          <a:blip r:embed="rId3">
            <a:alphaModFix/>
          </a:blip>
          <a:srcRect/>
          <a:stretch/>
        </p:blipFill>
        <p:spPr>
          <a:xfrm>
            <a:off x="0" y="6494228"/>
            <a:ext cx="12192000" cy="1325880"/>
          </a:xfrm>
          <a:prstGeom prst="rect">
            <a:avLst/>
          </a:prstGeom>
          <a:noFill/>
          <a:ln>
            <a:noFill/>
          </a:ln>
        </p:spPr>
      </p:pic>
      <p:pic>
        <p:nvPicPr>
          <p:cNvPr id="772" name="Google Shape;772;p79"/>
          <p:cNvPicPr preferRelativeResize="0"/>
          <p:nvPr/>
        </p:nvPicPr>
        <p:blipFill rotWithShape="1">
          <a:blip r:embed="rId4">
            <a:alphaModFix/>
          </a:blip>
          <a:srcRect/>
          <a:stretch/>
        </p:blipFill>
        <p:spPr>
          <a:xfrm>
            <a:off x="5190080" y="2371878"/>
            <a:ext cx="2828925" cy="2857500"/>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76"/>
        <p:cNvGrpSpPr/>
        <p:nvPr/>
      </p:nvGrpSpPr>
      <p:grpSpPr>
        <a:xfrm>
          <a:off x="0" y="0"/>
          <a:ext cx="0" cy="0"/>
          <a:chOff x="0" y="0"/>
          <a:chExt cx="0" cy="0"/>
        </a:xfrm>
      </p:grpSpPr>
      <p:sp>
        <p:nvSpPr>
          <p:cNvPr id="777" name="Google Shape;777;p80"/>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80"/>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79" name="Google Shape;779;p80"/>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sp>
        <p:nvSpPr>
          <p:cNvPr id="780" name="Google Shape;780;p80"/>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81" name="Google Shape;781;p80"/>
          <p:cNvSpPr txBox="1">
            <a:spLocks noGrp="1"/>
          </p:cNvSpPr>
          <p:nvPr>
            <p:ph type="title"/>
          </p:nvPr>
        </p:nvSpPr>
        <p:spPr>
          <a:xfrm>
            <a:off x="965201" y="643467"/>
            <a:ext cx="6255026" cy="5054008"/>
          </a:xfrm>
          <a:prstGeom prst="rect">
            <a:avLst/>
          </a:prstGeom>
          <a:noFill/>
          <a:ln>
            <a:noFill/>
          </a:ln>
        </p:spPr>
        <p:txBody>
          <a:bodyPr spcFirstLastPara="1" wrap="square" lIns="91425" tIns="45700" rIns="91425" bIns="45700" anchor="ctr" anchorCtr="0">
            <a:noAutofit/>
          </a:bodyPr>
          <a:lstStyle/>
          <a:p>
            <a:pPr marL="0" lvl="0" indent="0" algn="r" rtl="0">
              <a:lnSpc>
                <a:spcPct val="85000"/>
              </a:lnSpc>
              <a:spcBef>
                <a:spcPts val="0"/>
              </a:spcBef>
              <a:spcAft>
                <a:spcPts val="0"/>
              </a:spcAft>
              <a:buClr>
                <a:srgbClr val="262626"/>
              </a:buClr>
              <a:buSzPts val="8000"/>
              <a:buFont typeface="Calibri"/>
              <a:buNone/>
            </a:pPr>
            <a:r>
              <a:rPr lang="en-US" sz="8000" b="1">
                <a:solidFill>
                  <a:srgbClr val="262626"/>
                </a:solidFill>
              </a:rPr>
              <a:t>SEGMENT 5</a:t>
            </a:r>
            <a:endParaRPr/>
          </a:p>
        </p:txBody>
      </p:sp>
      <p:sp>
        <p:nvSpPr>
          <p:cNvPr id="782" name="Google Shape;782;p80"/>
          <p:cNvSpPr txBox="1">
            <a:spLocks noGrp="1"/>
          </p:cNvSpPr>
          <p:nvPr>
            <p:ph type="body" idx="2"/>
          </p:nvPr>
        </p:nvSpPr>
        <p:spPr>
          <a:xfrm>
            <a:off x="7870995" y="643467"/>
            <a:ext cx="3341488" cy="505400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000"/>
              <a:buNone/>
            </a:pPr>
            <a:r>
              <a:rPr lang="en-US" sz="3000" b="1" cap="none">
                <a:solidFill>
                  <a:schemeClr val="dk1"/>
                </a:solidFill>
                <a:latin typeface="Calibri"/>
                <a:ea typeface="Calibri"/>
                <a:cs typeface="Calibri"/>
                <a:sym typeface="Calibri"/>
              </a:rPr>
              <a:t>PREVENTING SEXUAL HARASSMENT </a:t>
            </a:r>
            <a:endParaRPr/>
          </a:p>
        </p:txBody>
      </p:sp>
      <p:cxnSp>
        <p:nvCxnSpPr>
          <p:cNvPr id="783" name="Google Shape;783;p80"/>
          <p:cNvCxnSpPr/>
          <p:nvPr/>
        </p:nvCxnSpPr>
        <p:spPr>
          <a:xfrm>
            <a:off x="7534656" y="1391367"/>
            <a:ext cx="0" cy="3558208"/>
          </a:xfrm>
          <a:prstGeom prst="straightConnector1">
            <a:avLst/>
          </a:prstGeom>
          <a:noFill/>
          <a:ln w="12700" cap="flat" cmpd="sng">
            <a:solidFill>
              <a:schemeClr val="dk2"/>
            </a:solidFill>
            <a:prstDash val="solid"/>
            <a:round/>
            <a:headEnd type="none" w="sm" len="sm"/>
            <a:tailEnd type="none" w="sm" len="sm"/>
          </a:ln>
        </p:spPr>
      </p:cxnSp>
      <p:sp>
        <p:nvSpPr>
          <p:cNvPr id="784" name="Google Shape;784;p80"/>
          <p:cNvSpPr/>
          <p:nvPr/>
        </p:nvSpPr>
        <p:spPr>
          <a:xfrm>
            <a:off x="15" y="6340942"/>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80"/>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86" name="Google Shape;786;p80"/>
          <p:cNvPicPr preferRelativeResize="0"/>
          <p:nvPr/>
        </p:nvPicPr>
        <p:blipFill rotWithShape="1">
          <a:blip r:embed="rId3">
            <a:alphaModFix/>
          </a:blip>
          <a:srcRect/>
          <a:stretch/>
        </p:blipFill>
        <p:spPr>
          <a:xfrm>
            <a:off x="0" y="6482654"/>
            <a:ext cx="12192000" cy="1325880"/>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790"/>
        <p:cNvGrpSpPr/>
        <p:nvPr/>
      </p:nvGrpSpPr>
      <p:grpSpPr>
        <a:xfrm>
          <a:off x="0" y="0"/>
          <a:ext cx="0" cy="0"/>
          <a:chOff x="0" y="0"/>
          <a:chExt cx="0" cy="0"/>
        </a:xfrm>
      </p:grpSpPr>
      <p:sp>
        <p:nvSpPr>
          <p:cNvPr id="791" name="Google Shape;791;p81"/>
          <p:cNvSpPr txBox="1">
            <a:spLocks noGrp="1"/>
          </p:cNvSpPr>
          <p:nvPr>
            <p:ph type="title" idx="4294967295"/>
          </p:nvPr>
        </p:nvSpPr>
        <p:spPr>
          <a:xfrm>
            <a:off x="904166" y="2504634"/>
            <a:ext cx="10707757" cy="4927600"/>
          </a:xfrm>
          <a:prstGeom prst="rect">
            <a:avLst/>
          </a:prstGeom>
          <a:noFill/>
          <a:ln>
            <a:noFill/>
          </a:ln>
        </p:spPr>
        <p:txBody>
          <a:bodyPr spcFirstLastPara="1" wrap="square" lIns="91425" tIns="45700" rIns="91425" bIns="45700" anchor="ctr" anchorCtr="0">
            <a:noAutofit/>
          </a:bodyPr>
          <a:lstStyle/>
          <a:p>
            <a:pPr marL="0" lvl="0" indent="0" algn="ctr" rtl="0">
              <a:lnSpc>
                <a:spcPct val="85000"/>
              </a:lnSpc>
              <a:spcBef>
                <a:spcPts val="0"/>
              </a:spcBef>
              <a:spcAft>
                <a:spcPts val="0"/>
              </a:spcAft>
              <a:buClr>
                <a:srgbClr val="3F3F3F"/>
              </a:buClr>
              <a:buSzPts val="4000"/>
              <a:buFont typeface="Calibri"/>
              <a:buNone/>
            </a:pPr>
            <a:r>
              <a:rPr lang="en-US" sz="4000" i="1"/>
              <a:t>Q: Who is responsible for preventing sexual   harassment?</a:t>
            </a:r>
            <a:r>
              <a:rPr lang="en-US" sz="4000"/>
              <a:t> </a:t>
            </a:r>
            <a:r>
              <a:rPr lang="en-US" sz="4000" i="1"/>
              <a:t/>
            </a:r>
            <a:br>
              <a:rPr lang="en-US" sz="4000" i="1"/>
            </a:br>
            <a:r>
              <a:rPr lang="en-US" b="1" i="1"/>
              <a:t/>
            </a:r>
            <a:br>
              <a:rPr lang="en-US" b="1" i="1"/>
            </a:br>
            <a:r>
              <a:rPr lang="en-US"/>
              <a:t> </a:t>
            </a:r>
            <a:br>
              <a:rPr lang="en-US"/>
            </a:br>
            <a:r>
              <a:rPr lang="en-US"/>
              <a:t> </a:t>
            </a:r>
            <a:br>
              <a:rPr lang="en-US"/>
            </a:br>
            <a:endParaRPr sz="5400" i="1"/>
          </a:p>
        </p:txBody>
      </p:sp>
      <p:pic>
        <p:nvPicPr>
          <p:cNvPr id="792" name="Google Shape;792;p81"/>
          <p:cNvPicPr preferRelativeResize="0"/>
          <p:nvPr/>
        </p:nvPicPr>
        <p:blipFill rotWithShape="1">
          <a:blip r:embed="rId3">
            <a:alphaModFix/>
          </a:blip>
          <a:srcRect/>
          <a:stretch/>
        </p:blipFill>
        <p:spPr>
          <a:xfrm>
            <a:off x="0" y="6494228"/>
            <a:ext cx="12192000" cy="132588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5"/>
        <p:cNvGrpSpPr/>
        <p:nvPr/>
      </p:nvGrpSpPr>
      <p:grpSpPr>
        <a:xfrm>
          <a:off x="0" y="0"/>
          <a:ext cx="0" cy="0"/>
          <a:chOff x="0" y="0"/>
          <a:chExt cx="0" cy="0"/>
        </a:xfrm>
      </p:grpSpPr>
      <p:sp>
        <p:nvSpPr>
          <p:cNvPr id="166" name="Google Shape;166;p19"/>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9"/>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8" name="Google Shape;168;p19"/>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sp>
        <p:nvSpPr>
          <p:cNvPr id="169" name="Google Shape;169;p19"/>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0" name="Google Shape;170;p19"/>
          <p:cNvSpPr txBox="1">
            <a:spLocks noGrp="1"/>
          </p:cNvSpPr>
          <p:nvPr>
            <p:ph type="title"/>
          </p:nvPr>
        </p:nvSpPr>
        <p:spPr>
          <a:xfrm>
            <a:off x="965201" y="643467"/>
            <a:ext cx="6255026" cy="5054008"/>
          </a:xfrm>
          <a:prstGeom prst="rect">
            <a:avLst/>
          </a:prstGeom>
          <a:noFill/>
          <a:ln>
            <a:noFill/>
          </a:ln>
        </p:spPr>
        <p:txBody>
          <a:bodyPr spcFirstLastPara="1" wrap="square" lIns="91425" tIns="45700" rIns="91425" bIns="45700" anchor="ctr" anchorCtr="0">
            <a:noAutofit/>
          </a:bodyPr>
          <a:lstStyle/>
          <a:p>
            <a:pPr marL="0" lvl="0" indent="0" algn="r" rtl="0">
              <a:lnSpc>
                <a:spcPct val="85000"/>
              </a:lnSpc>
              <a:spcBef>
                <a:spcPts val="0"/>
              </a:spcBef>
              <a:spcAft>
                <a:spcPts val="0"/>
              </a:spcAft>
              <a:buClr>
                <a:srgbClr val="262626"/>
              </a:buClr>
              <a:buSzPts val="8000"/>
              <a:buFont typeface="Calibri"/>
              <a:buNone/>
            </a:pPr>
            <a:r>
              <a:rPr lang="en-US" sz="8000" b="1">
                <a:solidFill>
                  <a:srgbClr val="262626"/>
                </a:solidFill>
              </a:rPr>
              <a:t>SEGMENT 1</a:t>
            </a:r>
            <a:endParaRPr/>
          </a:p>
        </p:txBody>
      </p:sp>
      <p:sp>
        <p:nvSpPr>
          <p:cNvPr id="171" name="Google Shape;171;p19"/>
          <p:cNvSpPr txBox="1">
            <a:spLocks noGrp="1"/>
          </p:cNvSpPr>
          <p:nvPr>
            <p:ph type="body" idx="2"/>
          </p:nvPr>
        </p:nvSpPr>
        <p:spPr>
          <a:xfrm>
            <a:off x="7870995" y="643467"/>
            <a:ext cx="3341488" cy="505400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000"/>
              <a:buNone/>
            </a:pPr>
            <a:r>
              <a:rPr lang="en-US" sz="3000" cap="none">
                <a:solidFill>
                  <a:schemeClr val="dk1"/>
                </a:solidFill>
                <a:latin typeface="Calibri"/>
                <a:ea typeface="Calibri"/>
                <a:cs typeface="Calibri"/>
                <a:sym typeface="Calibri"/>
              </a:rPr>
              <a:t>SUPPORTING A HEALTHY WORK ENVIRONMENT</a:t>
            </a:r>
            <a:endParaRPr/>
          </a:p>
        </p:txBody>
      </p:sp>
      <p:cxnSp>
        <p:nvCxnSpPr>
          <p:cNvPr id="172" name="Google Shape;172;p19"/>
          <p:cNvCxnSpPr/>
          <p:nvPr/>
        </p:nvCxnSpPr>
        <p:spPr>
          <a:xfrm>
            <a:off x="7534656" y="1391367"/>
            <a:ext cx="0" cy="3558208"/>
          </a:xfrm>
          <a:prstGeom prst="straightConnector1">
            <a:avLst/>
          </a:prstGeom>
          <a:noFill/>
          <a:ln w="12700" cap="flat" cmpd="sng">
            <a:solidFill>
              <a:schemeClr val="dk2"/>
            </a:solidFill>
            <a:prstDash val="solid"/>
            <a:round/>
            <a:headEnd type="none" w="sm" len="sm"/>
            <a:tailEnd type="none" w="sm" len="sm"/>
          </a:ln>
        </p:spPr>
      </p:cxnSp>
      <p:sp>
        <p:nvSpPr>
          <p:cNvPr id="173" name="Google Shape;173;p19"/>
          <p:cNvSpPr/>
          <p:nvPr/>
        </p:nvSpPr>
        <p:spPr>
          <a:xfrm>
            <a:off x="15" y="6340942"/>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9"/>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5" name="Google Shape;175;p19"/>
          <p:cNvPicPr preferRelativeResize="0"/>
          <p:nvPr/>
        </p:nvPicPr>
        <p:blipFill rotWithShape="1">
          <a:blip r:embed="rId3">
            <a:alphaModFix/>
          </a:blip>
          <a:srcRect/>
          <a:stretch/>
        </p:blipFill>
        <p:spPr>
          <a:xfrm>
            <a:off x="0" y="6482654"/>
            <a:ext cx="12192000" cy="1325880"/>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796"/>
        <p:cNvGrpSpPr/>
        <p:nvPr/>
      </p:nvGrpSpPr>
      <p:grpSpPr>
        <a:xfrm>
          <a:off x="0" y="0"/>
          <a:ext cx="0" cy="0"/>
          <a:chOff x="0" y="0"/>
          <a:chExt cx="0" cy="0"/>
        </a:xfrm>
      </p:grpSpPr>
      <p:sp>
        <p:nvSpPr>
          <p:cNvPr id="797" name="Google Shape;797;p82"/>
          <p:cNvSpPr txBox="1">
            <a:spLocks noGrp="1"/>
          </p:cNvSpPr>
          <p:nvPr>
            <p:ph type="title" idx="4294967295"/>
          </p:nvPr>
        </p:nvSpPr>
        <p:spPr>
          <a:xfrm>
            <a:off x="904166" y="2504634"/>
            <a:ext cx="10707757" cy="4927600"/>
          </a:xfrm>
          <a:prstGeom prst="rect">
            <a:avLst/>
          </a:prstGeom>
          <a:noFill/>
          <a:ln>
            <a:noFill/>
          </a:ln>
        </p:spPr>
        <p:txBody>
          <a:bodyPr spcFirstLastPara="1" wrap="square" lIns="91425" tIns="45700" rIns="91425" bIns="45700" anchor="ctr" anchorCtr="0">
            <a:noAutofit/>
          </a:bodyPr>
          <a:lstStyle/>
          <a:p>
            <a:pPr marL="0" lvl="0" indent="0" algn="ctr" rtl="0">
              <a:lnSpc>
                <a:spcPct val="85000"/>
              </a:lnSpc>
              <a:spcBef>
                <a:spcPts val="0"/>
              </a:spcBef>
              <a:spcAft>
                <a:spcPts val="0"/>
              </a:spcAft>
              <a:buClr>
                <a:srgbClr val="3F3F3F"/>
              </a:buClr>
              <a:buSzPts val="4000"/>
              <a:buFont typeface="Calibri"/>
              <a:buNone/>
            </a:pPr>
            <a:r>
              <a:rPr lang="en-US" sz="4000" i="1"/>
              <a:t>WE all can do something to STOP sexual harassment! </a:t>
            </a:r>
            <a:r>
              <a:rPr lang="en-US" b="1" i="1"/>
              <a:t/>
            </a:r>
            <a:br>
              <a:rPr lang="en-US" b="1" i="1"/>
            </a:br>
            <a:r>
              <a:rPr lang="en-US"/>
              <a:t> </a:t>
            </a:r>
            <a:br>
              <a:rPr lang="en-US"/>
            </a:br>
            <a:r>
              <a:rPr lang="en-US"/>
              <a:t> </a:t>
            </a:r>
            <a:br>
              <a:rPr lang="en-US"/>
            </a:br>
            <a:endParaRPr sz="5400" i="1"/>
          </a:p>
        </p:txBody>
      </p:sp>
      <p:pic>
        <p:nvPicPr>
          <p:cNvPr id="798" name="Google Shape;798;p82"/>
          <p:cNvPicPr preferRelativeResize="0"/>
          <p:nvPr/>
        </p:nvPicPr>
        <p:blipFill rotWithShape="1">
          <a:blip r:embed="rId3">
            <a:alphaModFix/>
          </a:blip>
          <a:srcRect/>
          <a:stretch/>
        </p:blipFill>
        <p:spPr>
          <a:xfrm>
            <a:off x="0" y="6494228"/>
            <a:ext cx="12192000" cy="1325880"/>
          </a:xfrm>
          <a:prstGeom prst="rect">
            <a:avLst/>
          </a:prstGeom>
          <a:noFill/>
          <a:ln>
            <a:noFill/>
          </a:ln>
        </p:spPr>
      </p:pic>
      <p:pic>
        <p:nvPicPr>
          <p:cNvPr id="799" name="Google Shape;799;p82"/>
          <p:cNvPicPr preferRelativeResize="0"/>
          <p:nvPr/>
        </p:nvPicPr>
        <p:blipFill rotWithShape="1">
          <a:blip r:embed="rId4">
            <a:alphaModFix/>
          </a:blip>
          <a:srcRect/>
          <a:stretch/>
        </p:blipFill>
        <p:spPr>
          <a:xfrm>
            <a:off x="3899485" y="453695"/>
            <a:ext cx="4559938" cy="2895844"/>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03"/>
        <p:cNvGrpSpPr/>
        <p:nvPr/>
      </p:nvGrpSpPr>
      <p:grpSpPr>
        <a:xfrm>
          <a:off x="0" y="0"/>
          <a:ext cx="0" cy="0"/>
          <a:chOff x="0" y="0"/>
          <a:chExt cx="0" cy="0"/>
        </a:xfrm>
      </p:grpSpPr>
      <p:sp>
        <p:nvSpPr>
          <p:cNvPr id="804" name="Google Shape;804;p83"/>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83"/>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06" name="Google Shape;806;p83"/>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sp>
        <p:nvSpPr>
          <p:cNvPr id="807" name="Google Shape;807;p83"/>
          <p:cNvSpPr/>
          <p:nvPr/>
        </p:nvSpPr>
        <p:spPr>
          <a:xfrm>
            <a:off x="0" y="0"/>
            <a:ext cx="12192000" cy="633431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08" name="Google Shape;808;p83"/>
          <p:cNvSpPr txBox="1">
            <a:spLocks noGrp="1"/>
          </p:cNvSpPr>
          <p:nvPr>
            <p:ph type="title"/>
          </p:nvPr>
        </p:nvSpPr>
        <p:spPr>
          <a:xfrm>
            <a:off x="5289754" y="639097"/>
            <a:ext cx="6253317" cy="3686015"/>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262626"/>
              </a:buClr>
              <a:buSzPts val="6000"/>
              <a:buFont typeface="Calibri"/>
              <a:buNone/>
            </a:pPr>
            <a:r>
              <a:rPr lang="en-US" sz="6000" cap="none">
                <a:solidFill>
                  <a:srgbClr val="262626"/>
                </a:solidFill>
              </a:rPr>
              <a:t>STRATEGIES FOR GROWERS</a:t>
            </a:r>
            <a:endParaRPr/>
          </a:p>
        </p:txBody>
      </p:sp>
      <p:pic>
        <p:nvPicPr>
          <p:cNvPr id="809" name="Google Shape;809;p83" descr="A close up of a sign&#10;&#10;Description automatically generated"/>
          <p:cNvPicPr preferRelativeResize="0"/>
          <p:nvPr/>
        </p:nvPicPr>
        <p:blipFill rotWithShape="1">
          <a:blip r:embed="rId3">
            <a:alphaModFix/>
          </a:blip>
          <a:srcRect/>
          <a:stretch/>
        </p:blipFill>
        <p:spPr>
          <a:xfrm>
            <a:off x="633999" y="1163529"/>
            <a:ext cx="4001315" cy="4001315"/>
          </a:xfrm>
          <a:prstGeom prst="rect">
            <a:avLst/>
          </a:prstGeom>
          <a:noFill/>
          <a:ln>
            <a:noFill/>
          </a:ln>
        </p:spPr>
      </p:pic>
      <p:cxnSp>
        <p:nvCxnSpPr>
          <p:cNvPr id="810" name="Google Shape;810;p83"/>
          <p:cNvCxnSpPr/>
          <p:nvPr/>
        </p:nvCxnSpPr>
        <p:spPr>
          <a:xfrm>
            <a:off x="5447071" y="4343400"/>
            <a:ext cx="5636107" cy="0"/>
          </a:xfrm>
          <a:prstGeom prst="straightConnector1">
            <a:avLst/>
          </a:prstGeom>
          <a:noFill/>
          <a:ln w="9525" cap="flat" cmpd="sng">
            <a:solidFill>
              <a:schemeClr val="dk2">
                <a:alpha val="89803"/>
              </a:schemeClr>
            </a:solidFill>
            <a:prstDash val="solid"/>
            <a:round/>
            <a:headEnd type="none" w="sm" len="sm"/>
            <a:tailEnd type="none" w="sm" len="sm"/>
          </a:ln>
        </p:spPr>
      </p:cxnSp>
      <p:sp>
        <p:nvSpPr>
          <p:cNvPr id="811" name="Google Shape;811;p83"/>
          <p:cNvSpPr/>
          <p:nvPr/>
        </p:nvSpPr>
        <p:spPr>
          <a:xfrm>
            <a:off x="15" y="6334316"/>
            <a:ext cx="12191985" cy="6648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83"/>
          <p:cNvSpPr/>
          <p:nvPr/>
        </p:nvSpPr>
        <p:spPr>
          <a:xfrm>
            <a:off x="1" y="6400800"/>
            <a:ext cx="121920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13" name="Google Shape;813;p83"/>
          <p:cNvPicPr preferRelativeResize="0"/>
          <p:nvPr/>
        </p:nvPicPr>
        <p:blipFill rotWithShape="1">
          <a:blip r:embed="rId4">
            <a:alphaModFix/>
          </a:blip>
          <a:srcRect/>
          <a:stretch/>
        </p:blipFill>
        <p:spPr>
          <a:xfrm>
            <a:off x="0" y="6494228"/>
            <a:ext cx="12192000" cy="1325880"/>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817"/>
        <p:cNvGrpSpPr/>
        <p:nvPr/>
      </p:nvGrpSpPr>
      <p:grpSpPr>
        <a:xfrm>
          <a:off x="0" y="0"/>
          <a:ext cx="0" cy="0"/>
          <a:chOff x="0" y="0"/>
          <a:chExt cx="0" cy="0"/>
        </a:xfrm>
      </p:grpSpPr>
      <p:sp>
        <p:nvSpPr>
          <p:cNvPr id="818" name="Google Shape;818;p84"/>
          <p:cNvSpPr txBox="1">
            <a:spLocks noGrp="1"/>
          </p:cNvSpPr>
          <p:nvPr>
            <p:ph type="body" idx="1"/>
          </p:nvPr>
        </p:nvSpPr>
        <p:spPr>
          <a:xfrm>
            <a:off x="4800600" y="731520"/>
            <a:ext cx="6492240" cy="5257800"/>
          </a:xfrm>
          <a:prstGeom prst="rect">
            <a:avLst/>
          </a:prstGeom>
          <a:noFill/>
          <a:ln>
            <a:noFill/>
          </a:ln>
        </p:spPr>
        <p:txBody>
          <a:bodyPr spcFirstLastPara="1" wrap="square" lIns="0" tIns="45700" rIns="0" bIns="45700" anchor="t" anchorCtr="0">
            <a:noAutofit/>
          </a:bodyPr>
          <a:lstStyle/>
          <a:p>
            <a:pPr marL="91440" lvl="0" indent="-228600" algn="l" rtl="0">
              <a:lnSpc>
                <a:spcPct val="90000"/>
              </a:lnSpc>
              <a:spcBef>
                <a:spcPts val="0"/>
              </a:spcBef>
              <a:spcAft>
                <a:spcPts val="0"/>
              </a:spcAft>
              <a:buSzPts val="3600"/>
              <a:buChar char=" "/>
            </a:pPr>
            <a:r>
              <a:rPr lang="en-US" sz="3600"/>
              <a:t>Refer to the handout,</a:t>
            </a:r>
            <a:r>
              <a:rPr lang="en-US" sz="3600" i="1"/>
              <a:t> Tips for Growers by Growers.</a:t>
            </a:r>
            <a:endParaRPr/>
          </a:p>
        </p:txBody>
      </p:sp>
      <p:pic>
        <p:nvPicPr>
          <p:cNvPr id="819" name="Google Shape;819;p84"/>
          <p:cNvPicPr preferRelativeResize="0"/>
          <p:nvPr/>
        </p:nvPicPr>
        <p:blipFill rotWithShape="1">
          <a:blip r:embed="rId3">
            <a:alphaModFix/>
          </a:blip>
          <a:srcRect/>
          <a:stretch/>
        </p:blipFill>
        <p:spPr>
          <a:xfrm>
            <a:off x="5440045" y="1927014"/>
            <a:ext cx="4400550" cy="4572000"/>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823"/>
        <p:cNvGrpSpPr/>
        <p:nvPr/>
      </p:nvGrpSpPr>
      <p:grpSpPr>
        <a:xfrm>
          <a:off x="0" y="0"/>
          <a:ext cx="0" cy="0"/>
          <a:chOff x="0" y="0"/>
          <a:chExt cx="0" cy="0"/>
        </a:xfrm>
      </p:grpSpPr>
      <p:sp>
        <p:nvSpPr>
          <p:cNvPr id="824" name="Google Shape;824;p85"/>
          <p:cNvSpPr txBox="1">
            <a:spLocks noGrp="1"/>
          </p:cNvSpPr>
          <p:nvPr>
            <p:ph type="title"/>
          </p:nvPr>
        </p:nvSpPr>
        <p:spPr>
          <a:xfrm>
            <a:off x="1046921" y="-318053"/>
            <a:ext cx="9843715" cy="2132241"/>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000"/>
              <a:buFont typeface="Calibri"/>
              <a:buNone/>
            </a:pPr>
            <a:r>
              <a:rPr lang="en-US" sz="4000" b="1"/>
              <a:t>Strategies </a:t>
            </a:r>
            <a:endParaRPr sz="4000"/>
          </a:p>
        </p:txBody>
      </p:sp>
      <p:sp>
        <p:nvSpPr>
          <p:cNvPr id="825" name="Google Shape;825;p85"/>
          <p:cNvSpPr txBox="1">
            <a:spLocks noGrp="1"/>
          </p:cNvSpPr>
          <p:nvPr>
            <p:ph type="body" idx="1"/>
          </p:nvPr>
        </p:nvSpPr>
        <p:spPr>
          <a:xfrm>
            <a:off x="1161091" y="1904281"/>
            <a:ext cx="9088582" cy="4023360"/>
          </a:xfrm>
          <a:prstGeom prst="rect">
            <a:avLst/>
          </a:prstGeom>
          <a:noFill/>
          <a:ln>
            <a:noFill/>
          </a:ln>
        </p:spPr>
        <p:txBody>
          <a:bodyPr spcFirstLastPara="1" wrap="square" lIns="0" tIns="45700" rIns="0" bIns="45700" anchor="t" anchorCtr="0">
            <a:noAutofit/>
          </a:bodyPr>
          <a:lstStyle/>
          <a:p>
            <a:pPr marL="91440" lvl="0" indent="-139700" algn="l" rtl="0">
              <a:lnSpc>
                <a:spcPct val="90000"/>
              </a:lnSpc>
              <a:spcBef>
                <a:spcPts val="0"/>
              </a:spcBef>
              <a:spcAft>
                <a:spcPts val="0"/>
              </a:spcAft>
              <a:buSzPts val="2200"/>
              <a:buFont typeface="Noto Sans Symbols"/>
              <a:buChar char="▪"/>
            </a:pPr>
            <a:r>
              <a:rPr lang="en-US" sz="2200" i="1">
                <a:latin typeface="Calibri"/>
                <a:ea typeface="Calibri"/>
                <a:cs typeface="Calibri"/>
                <a:sym typeface="Calibri"/>
              </a:rPr>
              <a:t>Growers</a:t>
            </a:r>
            <a:r>
              <a:rPr lang="en-US" sz="2200">
                <a:latin typeface="Calibri"/>
                <a:ea typeface="Calibri"/>
                <a:cs typeface="Calibri"/>
                <a:sym typeface="Calibri"/>
              </a:rPr>
              <a:t> are key to establishing  a work environment that prevents sexual harassment. </a:t>
            </a:r>
            <a:endParaRPr/>
          </a:p>
          <a:p>
            <a:pPr marL="91440" lvl="0" indent="-139700" algn="l" rtl="0">
              <a:lnSpc>
                <a:spcPct val="90000"/>
              </a:lnSpc>
              <a:spcBef>
                <a:spcPts val="1400"/>
              </a:spcBef>
              <a:spcAft>
                <a:spcPts val="0"/>
              </a:spcAft>
              <a:buSzPts val="2200"/>
              <a:buFont typeface="Noto Sans Symbols"/>
              <a:buChar char="▪"/>
            </a:pPr>
            <a:r>
              <a:rPr lang="en-US" sz="2200">
                <a:latin typeface="Calibri"/>
                <a:ea typeface="Calibri"/>
                <a:cs typeface="Calibri"/>
                <a:sym typeface="Calibri"/>
              </a:rPr>
              <a:t>The grower oversees the implementation of a sexual harassment policy and reporting process that is easy to understand by employees and followed.</a:t>
            </a:r>
            <a:endParaRPr/>
          </a:p>
          <a:p>
            <a:pPr marL="91440" lvl="0" indent="-139700" algn="l" rtl="0">
              <a:lnSpc>
                <a:spcPct val="90000"/>
              </a:lnSpc>
              <a:spcBef>
                <a:spcPts val="1400"/>
              </a:spcBef>
              <a:spcAft>
                <a:spcPts val="0"/>
              </a:spcAft>
              <a:buSzPts val="2200"/>
              <a:buFont typeface="Noto Sans Symbols"/>
              <a:buChar char="▪"/>
            </a:pPr>
            <a:r>
              <a:rPr lang="en-US" sz="2200">
                <a:latin typeface="Calibri"/>
                <a:ea typeface="Calibri"/>
                <a:cs typeface="Calibri"/>
                <a:sym typeface="Calibri"/>
              </a:rPr>
              <a:t>Establishing protocols within the company is critical to sexual harassment prevention, such as  establishing an effective complaint process, and by taking immediate and appropriate action when an employee complains. </a:t>
            </a:r>
            <a:endParaRPr/>
          </a:p>
        </p:txBody>
      </p:sp>
      <p:pic>
        <p:nvPicPr>
          <p:cNvPr id="826" name="Google Shape;826;p85"/>
          <p:cNvPicPr preferRelativeResize="0"/>
          <p:nvPr/>
        </p:nvPicPr>
        <p:blipFill rotWithShape="1">
          <a:blip r:embed="rId3">
            <a:alphaModFix/>
          </a:blip>
          <a:srcRect/>
          <a:stretch/>
        </p:blipFill>
        <p:spPr>
          <a:xfrm>
            <a:off x="0" y="6482654"/>
            <a:ext cx="12192000" cy="1325880"/>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830"/>
        <p:cNvGrpSpPr/>
        <p:nvPr/>
      </p:nvGrpSpPr>
      <p:grpSpPr>
        <a:xfrm>
          <a:off x="0" y="0"/>
          <a:ext cx="0" cy="0"/>
          <a:chOff x="0" y="0"/>
          <a:chExt cx="0" cy="0"/>
        </a:xfrm>
      </p:grpSpPr>
      <p:sp>
        <p:nvSpPr>
          <p:cNvPr id="831" name="Google Shape;831;p86"/>
          <p:cNvSpPr txBox="1">
            <a:spLocks noGrp="1"/>
          </p:cNvSpPr>
          <p:nvPr>
            <p:ph type="title"/>
          </p:nvPr>
        </p:nvSpPr>
        <p:spPr>
          <a:xfrm>
            <a:off x="1046921" y="-318053"/>
            <a:ext cx="9843715" cy="2132241"/>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000"/>
              <a:buFont typeface="Calibri"/>
              <a:buNone/>
            </a:pPr>
            <a:r>
              <a:rPr lang="en-US" sz="4000" b="1"/>
              <a:t>Strategies </a:t>
            </a:r>
            <a:endParaRPr sz="4000"/>
          </a:p>
        </p:txBody>
      </p:sp>
      <p:sp>
        <p:nvSpPr>
          <p:cNvPr id="832" name="Google Shape;832;p86"/>
          <p:cNvSpPr txBox="1">
            <a:spLocks noGrp="1"/>
          </p:cNvSpPr>
          <p:nvPr>
            <p:ph type="body" idx="1"/>
          </p:nvPr>
        </p:nvSpPr>
        <p:spPr>
          <a:xfrm>
            <a:off x="1178845" y="1904281"/>
            <a:ext cx="9088582" cy="4023360"/>
          </a:xfrm>
          <a:prstGeom prst="rect">
            <a:avLst/>
          </a:prstGeom>
          <a:noFill/>
          <a:ln>
            <a:noFill/>
          </a:ln>
        </p:spPr>
        <p:txBody>
          <a:bodyPr spcFirstLastPara="1" wrap="square" lIns="0" tIns="45700" rIns="0" bIns="45700" anchor="t" anchorCtr="0">
            <a:noAutofit/>
          </a:bodyPr>
          <a:lstStyle/>
          <a:p>
            <a:pPr marL="91440" lvl="0" indent="-139700" algn="l" rtl="0">
              <a:lnSpc>
                <a:spcPct val="90000"/>
              </a:lnSpc>
              <a:spcBef>
                <a:spcPts val="0"/>
              </a:spcBef>
              <a:spcAft>
                <a:spcPts val="0"/>
              </a:spcAft>
              <a:buSzPts val="2200"/>
              <a:buFont typeface="Noto Sans Symbols"/>
              <a:buChar char="▪"/>
            </a:pPr>
            <a:r>
              <a:rPr lang="en-US" sz="2200">
                <a:latin typeface="Calibri"/>
                <a:ea typeface="Calibri"/>
                <a:cs typeface="Calibri"/>
                <a:sym typeface="Calibri"/>
              </a:rPr>
              <a:t>Supporting organizations such as the EEOC and your state’s Grower’s League can help provide advice and resources for establishing protocols.  </a:t>
            </a:r>
            <a:endParaRPr/>
          </a:p>
          <a:p>
            <a:pPr marL="91440" lvl="0" indent="-139700" algn="l" rtl="0">
              <a:lnSpc>
                <a:spcPct val="90000"/>
              </a:lnSpc>
              <a:spcBef>
                <a:spcPts val="1400"/>
              </a:spcBef>
              <a:spcAft>
                <a:spcPts val="0"/>
              </a:spcAft>
              <a:buSzPts val="2200"/>
              <a:buFont typeface="Noto Sans Symbols"/>
              <a:buChar char="▪"/>
            </a:pPr>
            <a:r>
              <a:rPr lang="en-US" sz="2200">
                <a:latin typeface="Calibri"/>
                <a:ea typeface="Calibri"/>
                <a:cs typeface="Calibri"/>
                <a:sym typeface="Calibri"/>
              </a:rPr>
              <a:t>Employers should ensure that each claim is investigated and that  discipline for harassment is prompt, consistent, and proportionate to the severity of the circumstance.</a:t>
            </a:r>
            <a:endParaRPr/>
          </a:p>
          <a:p>
            <a:pPr marL="91440" lvl="0" indent="-139700" algn="l" rtl="0">
              <a:lnSpc>
                <a:spcPct val="90000"/>
              </a:lnSpc>
              <a:spcBef>
                <a:spcPts val="1400"/>
              </a:spcBef>
              <a:spcAft>
                <a:spcPts val="0"/>
              </a:spcAft>
              <a:buSzPts val="2200"/>
              <a:buFont typeface="Noto Sans Symbols"/>
              <a:buChar char="▪"/>
            </a:pPr>
            <a:r>
              <a:rPr lang="en-US" sz="2200">
                <a:solidFill>
                  <a:schemeClr val="dk1"/>
                </a:solidFill>
                <a:latin typeface="Calibri"/>
                <a:ea typeface="Calibri"/>
                <a:cs typeface="Calibri"/>
                <a:sym typeface="Calibri"/>
              </a:rPr>
              <a:t>Providing training to employees in order to minimize worksite hazards including sexual harassment is also a key responsibility of employers. </a:t>
            </a:r>
            <a:endParaRPr/>
          </a:p>
          <a:p>
            <a:pPr marL="0" lvl="0" indent="0" algn="l" rtl="0">
              <a:lnSpc>
                <a:spcPct val="90000"/>
              </a:lnSpc>
              <a:spcBef>
                <a:spcPts val="1400"/>
              </a:spcBef>
              <a:spcAft>
                <a:spcPts val="0"/>
              </a:spcAft>
              <a:buSzPts val="2200"/>
              <a:buNone/>
            </a:pPr>
            <a:endParaRPr sz="2200">
              <a:solidFill>
                <a:schemeClr val="dk1"/>
              </a:solidFill>
              <a:latin typeface="Calibri"/>
              <a:ea typeface="Calibri"/>
              <a:cs typeface="Calibri"/>
              <a:sym typeface="Calibri"/>
            </a:endParaRPr>
          </a:p>
        </p:txBody>
      </p:sp>
      <p:pic>
        <p:nvPicPr>
          <p:cNvPr id="833" name="Google Shape;833;p86"/>
          <p:cNvPicPr preferRelativeResize="0"/>
          <p:nvPr/>
        </p:nvPicPr>
        <p:blipFill rotWithShape="1">
          <a:blip r:embed="rId3">
            <a:alphaModFix/>
          </a:blip>
          <a:srcRect/>
          <a:stretch/>
        </p:blipFill>
        <p:spPr>
          <a:xfrm>
            <a:off x="0" y="6482654"/>
            <a:ext cx="12192000" cy="1325880"/>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837"/>
        <p:cNvGrpSpPr/>
        <p:nvPr/>
      </p:nvGrpSpPr>
      <p:grpSpPr>
        <a:xfrm>
          <a:off x="0" y="0"/>
          <a:ext cx="0" cy="0"/>
          <a:chOff x="0" y="0"/>
          <a:chExt cx="0" cy="0"/>
        </a:xfrm>
      </p:grpSpPr>
      <p:sp>
        <p:nvSpPr>
          <p:cNvPr id="838" name="Google Shape;838;p87"/>
          <p:cNvSpPr txBox="1">
            <a:spLocks noGrp="1"/>
          </p:cNvSpPr>
          <p:nvPr>
            <p:ph type="title"/>
          </p:nvPr>
        </p:nvSpPr>
        <p:spPr>
          <a:xfrm>
            <a:off x="1046921" y="-318053"/>
            <a:ext cx="9843715" cy="2132241"/>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000"/>
              <a:buFont typeface="Calibri"/>
              <a:buNone/>
            </a:pPr>
            <a:r>
              <a:rPr lang="en-US" sz="4000" b="1"/>
              <a:t>Strategies </a:t>
            </a:r>
            <a:endParaRPr sz="4000"/>
          </a:p>
        </p:txBody>
      </p:sp>
      <p:sp>
        <p:nvSpPr>
          <p:cNvPr id="839" name="Google Shape;839;p87"/>
          <p:cNvSpPr txBox="1">
            <a:spLocks noGrp="1"/>
          </p:cNvSpPr>
          <p:nvPr>
            <p:ph type="body" idx="1"/>
          </p:nvPr>
        </p:nvSpPr>
        <p:spPr>
          <a:xfrm>
            <a:off x="1223234" y="1904281"/>
            <a:ext cx="9088582" cy="4023360"/>
          </a:xfrm>
          <a:prstGeom prst="rect">
            <a:avLst/>
          </a:prstGeom>
          <a:noFill/>
          <a:ln>
            <a:noFill/>
          </a:ln>
        </p:spPr>
        <p:txBody>
          <a:bodyPr spcFirstLastPara="1" wrap="square" lIns="0" tIns="45700" rIns="0" bIns="45700" anchor="t" anchorCtr="0">
            <a:noAutofit/>
          </a:bodyPr>
          <a:lstStyle/>
          <a:p>
            <a:pPr marL="91440" lvl="0" indent="-139700" algn="l" rtl="0">
              <a:lnSpc>
                <a:spcPct val="90000"/>
              </a:lnSpc>
              <a:spcBef>
                <a:spcPts val="0"/>
              </a:spcBef>
              <a:spcAft>
                <a:spcPts val="0"/>
              </a:spcAft>
              <a:buSzPts val="2200"/>
              <a:buFont typeface="Noto Sans Symbols"/>
              <a:buChar char="▪"/>
            </a:pPr>
            <a:r>
              <a:rPr lang="en-US" sz="2200">
                <a:latin typeface="Calibri"/>
                <a:ea typeface="Calibri"/>
                <a:cs typeface="Calibri"/>
                <a:sym typeface="Calibri"/>
              </a:rPr>
              <a:t>Providing leadership training and support for supervisors and mid-management will help to reinforce and to support the company mission, values, leadership and expectations, and help supervisors address challenging situations, including harassment in the worksite. </a:t>
            </a:r>
            <a:endParaRPr/>
          </a:p>
          <a:p>
            <a:pPr marL="91440" lvl="0" indent="-139700" algn="l" rtl="0">
              <a:lnSpc>
                <a:spcPct val="90000"/>
              </a:lnSpc>
              <a:spcBef>
                <a:spcPts val="1400"/>
              </a:spcBef>
              <a:spcAft>
                <a:spcPts val="0"/>
              </a:spcAft>
              <a:buSzPts val="2200"/>
              <a:buFont typeface="Noto Sans Symbols"/>
              <a:buChar char="▪"/>
            </a:pPr>
            <a:r>
              <a:rPr lang="en-US" sz="2200">
                <a:latin typeface="Calibri"/>
                <a:ea typeface="Calibri"/>
                <a:cs typeface="Calibri"/>
                <a:sym typeface="Calibri"/>
              </a:rPr>
              <a:t>It’s also important for growers to be mindful about who they are promoting as supervisors in the workplace since most sexual harassment claims are against supervisors. </a:t>
            </a:r>
            <a:endParaRPr/>
          </a:p>
          <a:p>
            <a:pPr marL="91440" lvl="0" indent="-139700" algn="l" rtl="0">
              <a:lnSpc>
                <a:spcPct val="90000"/>
              </a:lnSpc>
              <a:spcBef>
                <a:spcPts val="1400"/>
              </a:spcBef>
              <a:spcAft>
                <a:spcPts val="0"/>
              </a:spcAft>
              <a:buSzPts val="2200"/>
              <a:buFont typeface="Noto Sans Symbols"/>
              <a:buChar char="▪"/>
            </a:pPr>
            <a:r>
              <a:rPr lang="en-US" sz="2200">
                <a:latin typeface="Calibri"/>
                <a:ea typeface="Calibri"/>
                <a:cs typeface="Calibri"/>
                <a:sym typeface="Calibri"/>
              </a:rPr>
              <a:t>Other ways to reduce sexual harassment and to improve power dynamics as well as inclusivity in the workplace are to appoint crew leaders or multiple supervisors, and to promote more women into supervisory positions. </a:t>
            </a:r>
            <a:endParaRPr/>
          </a:p>
          <a:p>
            <a:pPr marL="91440" lvl="0" indent="-127000" algn="l" rtl="0">
              <a:lnSpc>
                <a:spcPct val="90000"/>
              </a:lnSpc>
              <a:spcBef>
                <a:spcPts val="1400"/>
              </a:spcBef>
              <a:spcAft>
                <a:spcPts val="0"/>
              </a:spcAft>
              <a:buSzPts val="2000"/>
              <a:buChar char=" "/>
            </a:pPr>
            <a:r>
              <a:rPr lang="en-US">
                <a:latin typeface="Calibri"/>
                <a:ea typeface="Calibri"/>
                <a:cs typeface="Calibri"/>
                <a:sym typeface="Calibri"/>
              </a:rPr>
              <a:t> </a:t>
            </a:r>
            <a:endParaRPr/>
          </a:p>
          <a:p>
            <a:pPr marL="91440" lvl="0" indent="0" algn="l" rtl="0">
              <a:lnSpc>
                <a:spcPct val="90000"/>
              </a:lnSpc>
              <a:spcBef>
                <a:spcPts val="1400"/>
              </a:spcBef>
              <a:spcAft>
                <a:spcPts val="0"/>
              </a:spcAft>
              <a:buSzPts val="2200"/>
              <a:buFont typeface="Noto Sans Symbols"/>
              <a:buNone/>
            </a:pPr>
            <a:endParaRPr sz="2200">
              <a:solidFill>
                <a:schemeClr val="dk1"/>
              </a:solidFill>
              <a:latin typeface="Calibri"/>
              <a:ea typeface="Calibri"/>
              <a:cs typeface="Calibri"/>
              <a:sym typeface="Calibri"/>
            </a:endParaRPr>
          </a:p>
          <a:p>
            <a:pPr marL="91440" lvl="0" indent="0" algn="l" rtl="0">
              <a:lnSpc>
                <a:spcPct val="90000"/>
              </a:lnSpc>
              <a:spcBef>
                <a:spcPts val="1400"/>
              </a:spcBef>
              <a:spcAft>
                <a:spcPts val="0"/>
              </a:spcAft>
              <a:buSzPts val="2200"/>
              <a:buFont typeface="Noto Sans Symbols"/>
              <a:buNone/>
            </a:pPr>
            <a:endParaRPr sz="2200">
              <a:solidFill>
                <a:schemeClr val="dk1"/>
              </a:solidFill>
              <a:latin typeface="Calibri"/>
              <a:ea typeface="Calibri"/>
              <a:cs typeface="Calibri"/>
              <a:sym typeface="Calibri"/>
            </a:endParaRPr>
          </a:p>
          <a:p>
            <a:pPr marL="91440" lvl="0" indent="0" algn="l" rtl="0">
              <a:lnSpc>
                <a:spcPct val="90000"/>
              </a:lnSpc>
              <a:spcBef>
                <a:spcPts val="1400"/>
              </a:spcBef>
              <a:spcAft>
                <a:spcPts val="0"/>
              </a:spcAft>
              <a:buSzPts val="2200"/>
              <a:buFont typeface="Noto Sans Symbols"/>
              <a:buNone/>
            </a:pPr>
            <a:endParaRPr sz="2200">
              <a:solidFill>
                <a:schemeClr val="dk1"/>
              </a:solidFill>
              <a:latin typeface="Calibri"/>
              <a:ea typeface="Calibri"/>
              <a:cs typeface="Calibri"/>
              <a:sym typeface="Calibri"/>
            </a:endParaRPr>
          </a:p>
        </p:txBody>
      </p:sp>
      <p:pic>
        <p:nvPicPr>
          <p:cNvPr id="840" name="Google Shape;840;p87"/>
          <p:cNvPicPr preferRelativeResize="0"/>
          <p:nvPr/>
        </p:nvPicPr>
        <p:blipFill rotWithShape="1">
          <a:blip r:embed="rId3">
            <a:alphaModFix/>
          </a:blip>
          <a:srcRect/>
          <a:stretch/>
        </p:blipFill>
        <p:spPr>
          <a:xfrm>
            <a:off x="0" y="6482654"/>
            <a:ext cx="12192000" cy="1325880"/>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844"/>
        <p:cNvGrpSpPr/>
        <p:nvPr/>
      </p:nvGrpSpPr>
      <p:grpSpPr>
        <a:xfrm>
          <a:off x="0" y="0"/>
          <a:ext cx="0" cy="0"/>
          <a:chOff x="0" y="0"/>
          <a:chExt cx="0" cy="0"/>
        </a:xfrm>
      </p:grpSpPr>
      <p:sp>
        <p:nvSpPr>
          <p:cNvPr id="845" name="Google Shape;845;p88"/>
          <p:cNvSpPr txBox="1">
            <a:spLocks noGrp="1"/>
          </p:cNvSpPr>
          <p:nvPr>
            <p:ph type="title" idx="4294967295"/>
          </p:nvPr>
        </p:nvSpPr>
        <p:spPr>
          <a:xfrm>
            <a:off x="1794233" y="221079"/>
            <a:ext cx="8849386" cy="4927600"/>
          </a:xfrm>
          <a:prstGeom prst="rect">
            <a:avLst/>
          </a:prstGeom>
          <a:noFill/>
          <a:ln>
            <a:noFill/>
          </a:ln>
        </p:spPr>
        <p:txBody>
          <a:bodyPr spcFirstLastPara="1" wrap="square" lIns="91425" tIns="45700" rIns="91425" bIns="45700" anchor="ctr" anchorCtr="0">
            <a:noAutofit/>
          </a:bodyPr>
          <a:lstStyle/>
          <a:p>
            <a:pPr marL="0" lvl="0" indent="0" algn="ctr" rtl="0">
              <a:lnSpc>
                <a:spcPct val="85000"/>
              </a:lnSpc>
              <a:spcBef>
                <a:spcPts val="0"/>
              </a:spcBef>
              <a:spcAft>
                <a:spcPts val="0"/>
              </a:spcAft>
              <a:buClr>
                <a:srgbClr val="262626"/>
              </a:buClr>
              <a:buSzPts val="4000"/>
              <a:buFont typeface="Calibri"/>
              <a:buNone/>
            </a:pPr>
            <a:r>
              <a:rPr lang="en-US" sz="4000" i="1">
                <a:solidFill>
                  <a:srgbClr val="262626"/>
                </a:solidFill>
              </a:rPr>
              <a:t>Q: Do you have any ideas or suggestions that can help improve communication and respect in the workplace?</a:t>
            </a:r>
            <a:r>
              <a:rPr lang="en-US" sz="4000" b="1" i="1"/>
              <a:t/>
            </a:r>
            <a:br>
              <a:rPr lang="en-US" sz="4000" b="1" i="1"/>
            </a:br>
            <a:r>
              <a:rPr lang="en-US"/>
              <a:t> </a:t>
            </a:r>
            <a:br>
              <a:rPr lang="en-US"/>
            </a:br>
            <a:r>
              <a:rPr lang="en-US"/>
              <a:t> </a:t>
            </a:r>
            <a:br>
              <a:rPr lang="en-US"/>
            </a:br>
            <a:endParaRPr sz="5400" i="1"/>
          </a:p>
        </p:txBody>
      </p:sp>
      <p:pic>
        <p:nvPicPr>
          <p:cNvPr id="846" name="Google Shape;846;p88"/>
          <p:cNvPicPr preferRelativeResize="0"/>
          <p:nvPr/>
        </p:nvPicPr>
        <p:blipFill rotWithShape="1">
          <a:blip r:embed="rId3">
            <a:alphaModFix/>
          </a:blip>
          <a:srcRect/>
          <a:stretch/>
        </p:blipFill>
        <p:spPr>
          <a:xfrm>
            <a:off x="0" y="6494228"/>
            <a:ext cx="12192000" cy="1325880"/>
          </a:xfrm>
          <a:prstGeom prst="rect">
            <a:avLst/>
          </a:prstGeom>
          <a:noFill/>
          <a:ln>
            <a:noFill/>
          </a:ln>
        </p:spPr>
      </p:pic>
      <p:pic>
        <p:nvPicPr>
          <p:cNvPr id="847" name="Google Shape;847;p88"/>
          <p:cNvPicPr preferRelativeResize="0"/>
          <p:nvPr/>
        </p:nvPicPr>
        <p:blipFill rotWithShape="1">
          <a:blip r:embed="rId4">
            <a:alphaModFix/>
          </a:blip>
          <a:srcRect/>
          <a:stretch/>
        </p:blipFill>
        <p:spPr>
          <a:xfrm>
            <a:off x="4419487" y="2615655"/>
            <a:ext cx="3353025" cy="3353025"/>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851"/>
        <p:cNvGrpSpPr/>
        <p:nvPr/>
      </p:nvGrpSpPr>
      <p:grpSpPr>
        <a:xfrm>
          <a:off x="0" y="0"/>
          <a:ext cx="0" cy="0"/>
          <a:chOff x="0" y="0"/>
          <a:chExt cx="0" cy="0"/>
        </a:xfrm>
      </p:grpSpPr>
      <p:sp>
        <p:nvSpPr>
          <p:cNvPr id="852" name="Google Shape;852;p89"/>
          <p:cNvSpPr txBox="1">
            <a:spLocks noGrp="1"/>
          </p:cNvSpPr>
          <p:nvPr>
            <p:ph type="title" idx="4294967295"/>
          </p:nvPr>
        </p:nvSpPr>
        <p:spPr>
          <a:xfrm>
            <a:off x="1671307" y="1145258"/>
            <a:ext cx="8849386" cy="4927600"/>
          </a:xfrm>
          <a:prstGeom prst="rect">
            <a:avLst/>
          </a:prstGeom>
          <a:noFill/>
          <a:ln>
            <a:noFill/>
          </a:ln>
        </p:spPr>
        <p:txBody>
          <a:bodyPr spcFirstLastPara="1" wrap="square" lIns="91425" tIns="45700" rIns="91425" bIns="45700" anchor="ctr" anchorCtr="0">
            <a:noAutofit/>
          </a:bodyPr>
          <a:lstStyle/>
          <a:p>
            <a:pPr marL="0" lvl="0" indent="0" algn="ctr" rtl="0">
              <a:lnSpc>
                <a:spcPct val="85000"/>
              </a:lnSpc>
              <a:spcBef>
                <a:spcPts val="0"/>
              </a:spcBef>
              <a:spcAft>
                <a:spcPts val="0"/>
              </a:spcAft>
              <a:buClr>
                <a:srgbClr val="3F3F3F"/>
              </a:buClr>
              <a:buSzPts val="4000"/>
              <a:buFont typeface="Calibri"/>
              <a:buNone/>
            </a:pPr>
            <a:r>
              <a:rPr lang="en-US" sz="4000" i="1"/>
              <a:t>Providing regular anti-harassment training as well as reminders can send a clear message to your employees: sexual harassment is not allowed at your company. </a:t>
            </a:r>
            <a:r>
              <a:rPr lang="en-US" sz="4000"/>
              <a:t> </a:t>
            </a:r>
            <a:br>
              <a:rPr lang="en-US" sz="4000"/>
            </a:br>
            <a:r>
              <a:rPr lang="en-US"/>
              <a:t> </a:t>
            </a:r>
            <a:br>
              <a:rPr lang="en-US"/>
            </a:br>
            <a:endParaRPr sz="5400" i="1"/>
          </a:p>
        </p:txBody>
      </p:sp>
      <p:pic>
        <p:nvPicPr>
          <p:cNvPr id="853" name="Google Shape;853;p89"/>
          <p:cNvPicPr preferRelativeResize="0"/>
          <p:nvPr/>
        </p:nvPicPr>
        <p:blipFill rotWithShape="1">
          <a:blip r:embed="rId3">
            <a:alphaModFix/>
          </a:blip>
          <a:srcRect/>
          <a:stretch/>
        </p:blipFill>
        <p:spPr>
          <a:xfrm>
            <a:off x="0" y="6494228"/>
            <a:ext cx="12192000" cy="1325880"/>
          </a:xfrm>
          <a:prstGeom prst="rect">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858" name="Google Shape;858;p90"/>
          <p:cNvSpPr txBox="1">
            <a:spLocks noGrp="1"/>
          </p:cNvSpPr>
          <p:nvPr>
            <p:ph type="title" idx="4294967295"/>
          </p:nvPr>
        </p:nvSpPr>
        <p:spPr>
          <a:xfrm>
            <a:off x="1833351" y="4097686"/>
            <a:ext cx="8849386" cy="3334548"/>
          </a:xfrm>
          <a:prstGeom prst="rect">
            <a:avLst/>
          </a:prstGeom>
          <a:noFill/>
          <a:ln>
            <a:noFill/>
          </a:ln>
        </p:spPr>
        <p:txBody>
          <a:bodyPr spcFirstLastPara="1" wrap="square" lIns="91425" tIns="45700" rIns="91425" bIns="45700" anchor="ctr" anchorCtr="0">
            <a:noAutofit/>
          </a:bodyPr>
          <a:lstStyle/>
          <a:p>
            <a:pPr marL="0" lvl="0" indent="0" algn="ctr" rtl="0">
              <a:lnSpc>
                <a:spcPct val="85000"/>
              </a:lnSpc>
              <a:spcBef>
                <a:spcPts val="0"/>
              </a:spcBef>
              <a:spcAft>
                <a:spcPts val="0"/>
              </a:spcAft>
              <a:buClr>
                <a:srgbClr val="3F3F3F"/>
              </a:buClr>
              <a:buSzPts val="4000"/>
              <a:buFont typeface="Calibri"/>
              <a:buNone/>
            </a:pPr>
            <a:r>
              <a:rPr lang="en-US" sz="4000" i="1"/>
              <a:t>Remember, sexual harassment is not only a crime, it also could cost you money, productivity and hurt your business.</a:t>
            </a:r>
            <a:r>
              <a:rPr lang="en-US" sz="4000"/>
              <a:t/>
            </a:r>
            <a:br>
              <a:rPr lang="en-US" sz="4000"/>
            </a:br>
            <a:r>
              <a:rPr lang="en-US"/>
              <a:t> </a:t>
            </a:r>
            <a:br>
              <a:rPr lang="en-US"/>
            </a:br>
            <a:endParaRPr sz="5400" i="1"/>
          </a:p>
        </p:txBody>
      </p:sp>
      <p:pic>
        <p:nvPicPr>
          <p:cNvPr id="859" name="Google Shape;859;p90"/>
          <p:cNvPicPr preferRelativeResize="0"/>
          <p:nvPr/>
        </p:nvPicPr>
        <p:blipFill rotWithShape="1">
          <a:blip r:embed="rId3">
            <a:alphaModFix/>
          </a:blip>
          <a:srcRect/>
          <a:stretch/>
        </p:blipFill>
        <p:spPr>
          <a:xfrm>
            <a:off x="0" y="6494228"/>
            <a:ext cx="12192000" cy="1325880"/>
          </a:xfrm>
          <a:prstGeom prst="rect">
            <a:avLst/>
          </a:prstGeom>
          <a:noFill/>
          <a:ln>
            <a:noFill/>
          </a:ln>
        </p:spPr>
      </p:pic>
      <p:pic>
        <p:nvPicPr>
          <p:cNvPr id="860" name="Google Shape;860;p90"/>
          <p:cNvPicPr preferRelativeResize="0"/>
          <p:nvPr/>
        </p:nvPicPr>
        <p:blipFill rotWithShape="1">
          <a:blip r:embed="rId4">
            <a:alphaModFix/>
          </a:blip>
          <a:srcRect/>
          <a:stretch/>
        </p:blipFill>
        <p:spPr>
          <a:xfrm>
            <a:off x="1716334" y="209915"/>
            <a:ext cx="4493763" cy="3457389"/>
          </a:xfrm>
          <a:prstGeom prst="rect">
            <a:avLst/>
          </a:prstGeom>
          <a:noFill/>
          <a:ln>
            <a:noFill/>
          </a:ln>
        </p:spPr>
      </p:pic>
      <p:pic>
        <p:nvPicPr>
          <p:cNvPr id="861" name="Google Shape;861;p90"/>
          <p:cNvPicPr preferRelativeResize="0"/>
          <p:nvPr/>
        </p:nvPicPr>
        <p:blipFill rotWithShape="1">
          <a:blip r:embed="rId5">
            <a:alphaModFix/>
          </a:blip>
          <a:srcRect/>
          <a:stretch/>
        </p:blipFill>
        <p:spPr>
          <a:xfrm>
            <a:off x="6606037" y="-321863"/>
            <a:ext cx="4076700" cy="4362450"/>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865"/>
        <p:cNvGrpSpPr/>
        <p:nvPr/>
      </p:nvGrpSpPr>
      <p:grpSpPr>
        <a:xfrm>
          <a:off x="0" y="0"/>
          <a:ext cx="0" cy="0"/>
          <a:chOff x="0" y="0"/>
          <a:chExt cx="0" cy="0"/>
        </a:xfrm>
      </p:grpSpPr>
      <p:sp>
        <p:nvSpPr>
          <p:cNvPr id="866" name="Google Shape;866;p91"/>
          <p:cNvSpPr txBox="1">
            <a:spLocks noGrp="1"/>
          </p:cNvSpPr>
          <p:nvPr>
            <p:ph type="title" idx="4294967295"/>
          </p:nvPr>
        </p:nvSpPr>
        <p:spPr>
          <a:xfrm>
            <a:off x="1660155" y="965200"/>
            <a:ext cx="8849386" cy="1372143"/>
          </a:xfrm>
          <a:prstGeom prst="rect">
            <a:avLst/>
          </a:prstGeom>
          <a:noFill/>
          <a:ln>
            <a:noFill/>
          </a:ln>
        </p:spPr>
        <p:txBody>
          <a:bodyPr spcFirstLastPara="1" wrap="square" lIns="91425" tIns="45700" rIns="91425" bIns="45700" anchor="ctr" anchorCtr="0">
            <a:noAutofit/>
          </a:bodyPr>
          <a:lstStyle/>
          <a:p>
            <a:pPr marL="0" lvl="0" indent="0" algn="ctr" rtl="0">
              <a:lnSpc>
                <a:spcPct val="85000"/>
              </a:lnSpc>
              <a:spcBef>
                <a:spcPts val="0"/>
              </a:spcBef>
              <a:spcAft>
                <a:spcPts val="0"/>
              </a:spcAft>
              <a:buClr>
                <a:srgbClr val="000000"/>
              </a:buClr>
              <a:buSzPts val="4000"/>
              <a:buFont typeface="Calibri"/>
              <a:buNone/>
            </a:pPr>
            <a:r>
              <a:rPr lang="en-US" sz="4000" i="1">
                <a:solidFill>
                  <a:srgbClr val="000000"/>
                </a:solidFill>
              </a:rPr>
              <a:t> Q: Does your policy follow EEOC guidelines? </a:t>
            </a:r>
            <a:br>
              <a:rPr lang="en-US" sz="4000" i="1">
                <a:solidFill>
                  <a:srgbClr val="000000"/>
                </a:solidFill>
              </a:rPr>
            </a:br>
            <a:endParaRPr sz="4000" i="1"/>
          </a:p>
        </p:txBody>
      </p:sp>
      <p:pic>
        <p:nvPicPr>
          <p:cNvPr id="867" name="Google Shape;867;p91"/>
          <p:cNvPicPr preferRelativeResize="0"/>
          <p:nvPr/>
        </p:nvPicPr>
        <p:blipFill rotWithShape="1">
          <a:blip r:embed="rId3">
            <a:alphaModFix/>
          </a:blip>
          <a:srcRect/>
          <a:stretch/>
        </p:blipFill>
        <p:spPr>
          <a:xfrm>
            <a:off x="0" y="6494228"/>
            <a:ext cx="12192000" cy="1325880"/>
          </a:xfrm>
          <a:prstGeom prst="rect">
            <a:avLst/>
          </a:prstGeom>
          <a:noFill/>
          <a:ln>
            <a:noFill/>
          </a:ln>
        </p:spPr>
      </p:pic>
      <p:pic>
        <p:nvPicPr>
          <p:cNvPr id="868" name="Google Shape;868;p91"/>
          <p:cNvPicPr preferRelativeResize="0"/>
          <p:nvPr/>
        </p:nvPicPr>
        <p:blipFill rotWithShape="1">
          <a:blip r:embed="rId4">
            <a:alphaModFix/>
          </a:blip>
          <a:srcRect/>
          <a:stretch/>
        </p:blipFill>
        <p:spPr>
          <a:xfrm>
            <a:off x="3675529" y="1936377"/>
            <a:ext cx="5166931" cy="387519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9"/>
        <p:cNvGrpSpPr/>
        <p:nvPr/>
      </p:nvGrpSpPr>
      <p:grpSpPr>
        <a:xfrm>
          <a:off x="0" y="0"/>
          <a:ext cx="0" cy="0"/>
          <a:chOff x="0" y="0"/>
          <a:chExt cx="0" cy="0"/>
        </a:xfrm>
      </p:grpSpPr>
      <p:sp>
        <p:nvSpPr>
          <p:cNvPr id="180" name="Google Shape;180;p20"/>
          <p:cNvSpPr txBox="1">
            <a:spLocks noGrp="1"/>
          </p:cNvSpPr>
          <p:nvPr>
            <p:ph type="title" idx="4294967295"/>
          </p:nvPr>
        </p:nvSpPr>
        <p:spPr>
          <a:xfrm>
            <a:off x="976833" y="138817"/>
            <a:ext cx="10707757" cy="1582406"/>
          </a:xfrm>
          <a:prstGeom prst="rect">
            <a:avLst/>
          </a:prstGeom>
          <a:noFill/>
          <a:ln>
            <a:noFill/>
          </a:ln>
        </p:spPr>
        <p:txBody>
          <a:bodyPr spcFirstLastPara="1" wrap="square" lIns="91425" tIns="45700" rIns="91425" bIns="45700" anchor="ctr" anchorCtr="0">
            <a:noAutofit/>
          </a:bodyPr>
          <a:lstStyle/>
          <a:p>
            <a:pPr marL="0" lvl="0" indent="0" algn="ctr" rtl="0">
              <a:lnSpc>
                <a:spcPct val="85000"/>
              </a:lnSpc>
              <a:spcBef>
                <a:spcPts val="0"/>
              </a:spcBef>
              <a:spcAft>
                <a:spcPts val="0"/>
              </a:spcAft>
              <a:buClr>
                <a:srgbClr val="3F3F3F"/>
              </a:buClr>
              <a:buSzPts val="3600"/>
              <a:buFont typeface="Calibri"/>
              <a:buNone/>
            </a:pPr>
            <a:r>
              <a:rPr lang="en-US" sz="3600" i="1"/>
              <a:t>Q: What does a healthy and safe workplace </a:t>
            </a:r>
            <a:br>
              <a:rPr lang="en-US" sz="3600" i="1"/>
            </a:br>
            <a:r>
              <a:rPr lang="en-US" sz="3600" i="1"/>
              <a:t>look like to you? </a:t>
            </a:r>
            <a:r>
              <a:rPr lang="en-US" sz="3600"/>
              <a:t/>
            </a:r>
            <a:br>
              <a:rPr lang="en-US" sz="3600"/>
            </a:br>
            <a:endParaRPr sz="3600"/>
          </a:p>
        </p:txBody>
      </p:sp>
      <p:pic>
        <p:nvPicPr>
          <p:cNvPr id="181" name="Google Shape;181;p20"/>
          <p:cNvPicPr preferRelativeResize="0"/>
          <p:nvPr/>
        </p:nvPicPr>
        <p:blipFill rotWithShape="1">
          <a:blip r:embed="rId3">
            <a:alphaModFix/>
          </a:blip>
          <a:srcRect/>
          <a:stretch/>
        </p:blipFill>
        <p:spPr>
          <a:xfrm>
            <a:off x="0" y="6482654"/>
            <a:ext cx="12192000" cy="1325880"/>
          </a:xfrm>
          <a:prstGeom prst="rect">
            <a:avLst/>
          </a:prstGeom>
          <a:noFill/>
          <a:ln>
            <a:noFill/>
          </a:ln>
        </p:spPr>
      </p:pic>
      <p:pic>
        <p:nvPicPr>
          <p:cNvPr id="182" name="Google Shape;182;p20" descr="WorkersOnSet.jpeg"/>
          <p:cNvPicPr preferRelativeResize="0"/>
          <p:nvPr/>
        </p:nvPicPr>
        <p:blipFill rotWithShape="1">
          <a:blip r:embed="rId4">
            <a:alphaModFix/>
          </a:blip>
          <a:srcRect l="7196" t="17030" r="17834"/>
          <a:stretch/>
        </p:blipFill>
        <p:spPr>
          <a:xfrm>
            <a:off x="3371027" y="1450186"/>
            <a:ext cx="5694735" cy="4673457"/>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872"/>
        <p:cNvGrpSpPr/>
        <p:nvPr/>
      </p:nvGrpSpPr>
      <p:grpSpPr>
        <a:xfrm>
          <a:off x="0" y="0"/>
          <a:ext cx="0" cy="0"/>
          <a:chOff x="0" y="0"/>
          <a:chExt cx="0" cy="0"/>
        </a:xfrm>
      </p:grpSpPr>
      <p:sp>
        <p:nvSpPr>
          <p:cNvPr id="873" name="Google Shape;873;p92"/>
          <p:cNvSpPr txBox="1">
            <a:spLocks noGrp="1"/>
          </p:cNvSpPr>
          <p:nvPr>
            <p:ph type="title" idx="4294967295"/>
          </p:nvPr>
        </p:nvSpPr>
        <p:spPr>
          <a:xfrm>
            <a:off x="1857801" y="905657"/>
            <a:ext cx="8849386" cy="4927600"/>
          </a:xfrm>
          <a:prstGeom prst="rect">
            <a:avLst/>
          </a:prstGeom>
          <a:noFill/>
          <a:ln>
            <a:noFill/>
          </a:ln>
        </p:spPr>
        <p:txBody>
          <a:bodyPr spcFirstLastPara="1" wrap="square" lIns="91425" tIns="45700" rIns="91425" bIns="45700" anchor="ctr" anchorCtr="0">
            <a:noAutofit/>
          </a:bodyPr>
          <a:lstStyle/>
          <a:p>
            <a:pPr marL="0" lvl="0" indent="0" algn="ctr" rtl="0">
              <a:lnSpc>
                <a:spcPct val="85000"/>
              </a:lnSpc>
              <a:spcBef>
                <a:spcPts val="0"/>
              </a:spcBef>
              <a:spcAft>
                <a:spcPts val="0"/>
              </a:spcAft>
              <a:buClr>
                <a:srgbClr val="262626"/>
              </a:buClr>
              <a:buSzPts val="4000"/>
              <a:buFont typeface="Calibri"/>
              <a:buNone/>
            </a:pPr>
            <a:r>
              <a:rPr lang="en-US" sz="4000" i="1">
                <a:solidFill>
                  <a:srgbClr val="262626"/>
                </a:solidFill>
              </a:rPr>
              <a:t>Q: Is there anything you do at your site that we have not mentioned?</a:t>
            </a:r>
            <a:r>
              <a:rPr lang="en-US" sz="4000" i="1"/>
              <a:t> </a:t>
            </a:r>
            <a:br>
              <a:rPr lang="en-US" sz="4000" i="1"/>
            </a:br>
            <a:r>
              <a:rPr lang="en-US"/>
              <a:t> </a:t>
            </a:r>
            <a:br>
              <a:rPr lang="en-US"/>
            </a:br>
            <a:endParaRPr sz="5400" i="1"/>
          </a:p>
        </p:txBody>
      </p:sp>
      <p:pic>
        <p:nvPicPr>
          <p:cNvPr id="874" name="Google Shape;874;p92"/>
          <p:cNvPicPr preferRelativeResize="0"/>
          <p:nvPr/>
        </p:nvPicPr>
        <p:blipFill rotWithShape="1">
          <a:blip r:embed="rId3">
            <a:alphaModFix/>
          </a:blip>
          <a:srcRect/>
          <a:stretch/>
        </p:blipFill>
        <p:spPr>
          <a:xfrm>
            <a:off x="0" y="6494228"/>
            <a:ext cx="12192000" cy="1325880"/>
          </a:xfrm>
          <a:prstGeom prst="rect">
            <a:avLst/>
          </a:prstGeom>
          <a:noFill/>
          <a:ln>
            <a:noFill/>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78"/>
        <p:cNvGrpSpPr/>
        <p:nvPr/>
      </p:nvGrpSpPr>
      <p:grpSpPr>
        <a:xfrm>
          <a:off x="0" y="0"/>
          <a:ext cx="0" cy="0"/>
          <a:chOff x="0" y="0"/>
          <a:chExt cx="0" cy="0"/>
        </a:xfrm>
      </p:grpSpPr>
      <p:sp>
        <p:nvSpPr>
          <p:cNvPr id="879" name="Google Shape;879;p93"/>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93"/>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81" name="Google Shape;881;p93"/>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sp>
        <p:nvSpPr>
          <p:cNvPr id="882" name="Google Shape;882;p93"/>
          <p:cNvSpPr/>
          <p:nvPr/>
        </p:nvSpPr>
        <p:spPr>
          <a:xfrm>
            <a:off x="0" y="0"/>
            <a:ext cx="12192000" cy="633431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83" name="Google Shape;883;p93"/>
          <p:cNvSpPr txBox="1">
            <a:spLocks noGrp="1"/>
          </p:cNvSpPr>
          <p:nvPr>
            <p:ph type="title"/>
          </p:nvPr>
        </p:nvSpPr>
        <p:spPr>
          <a:xfrm>
            <a:off x="5289754" y="639097"/>
            <a:ext cx="6253317" cy="3686015"/>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262626"/>
              </a:buClr>
              <a:buSzPts val="5000"/>
              <a:buFont typeface="Calibri"/>
              <a:buNone/>
            </a:pPr>
            <a:r>
              <a:rPr lang="en-US" sz="5000" cap="none">
                <a:solidFill>
                  <a:srgbClr val="262626"/>
                </a:solidFill>
              </a:rPr>
              <a:t/>
            </a:r>
            <a:br>
              <a:rPr lang="en-US" sz="5000" cap="none">
                <a:solidFill>
                  <a:srgbClr val="262626"/>
                </a:solidFill>
              </a:rPr>
            </a:br>
            <a:r>
              <a:rPr lang="en-US" sz="5000" cap="none">
                <a:solidFill>
                  <a:srgbClr val="262626"/>
                </a:solidFill>
              </a:rPr>
              <a:t/>
            </a:r>
            <a:br>
              <a:rPr lang="en-US" sz="5000" cap="none">
                <a:solidFill>
                  <a:srgbClr val="262626"/>
                </a:solidFill>
              </a:rPr>
            </a:br>
            <a:r>
              <a:rPr lang="en-US" sz="5600" cap="none">
                <a:solidFill>
                  <a:srgbClr val="262626"/>
                </a:solidFill>
              </a:rPr>
              <a:t>STRATEGIES FOR SUPERVISORS</a:t>
            </a:r>
            <a:endParaRPr/>
          </a:p>
        </p:txBody>
      </p:sp>
      <p:pic>
        <p:nvPicPr>
          <p:cNvPr id="884" name="Google Shape;884;p93"/>
          <p:cNvPicPr preferRelativeResize="0"/>
          <p:nvPr/>
        </p:nvPicPr>
        <p:blipFill rotWithShape="1">
          <a:blip r:embed="rId3">
            <a:alphaModFix/>
          </a:blip>
          <a:srcRect/>
          <a:stretch/>
        </p:blipFill>
        <p:spPr>
          <a:xfrm>
            <a:off x="633999" y="1163529"/>
            <a:ext cx="4001315" cy="4001315"/>
          </a:xfrm>
          <a:prstGeom prst="rect">
            <a:avLst/>
          </a:prstGeom>
          <a:noFill/>
          <a:ln>
            <a:noFill/>
          </a:ln>
        </p:spPr>
      </p:pic>
      <p:cxnSp>
        <p:nvCxnSpPr>
          <p:cNvPr id="885" name="Google Shape;885;p93"/>
          <p:cNvCxnSpPr/>
          <p:nvPr/>
        </p:nvCxnSpPr>
        <p:spPr>
          <a:xfrm>
            <a:off x="5447071" y="4343400"/>
            <a:ext cx="5636107" cy="0"/>
          </a:xfrm>
          <a:prstGeom prst="straightConnector1">
            <a:avLst/>
          </a:prstGeom>
          <a:noFill/>
          <a:ln w="9525" cap="flat" cmpd="sng">
            <a:solidFill>
              <a:schemeClr val="dk2">
                <a:alpha val="89803"/>
              </a:schemeClr>
            </a:solidFill>
            <a:prstDash val="solid"/>
            <a:round/>
            <a:headEnd type="none" w="sm" len="sm"/>
            <a:tailEnd type="none" w="sm" len="sm"/>
          </a:ln>
        </p:spPr>
      </p:cxnSp>
      <p:sp>
        <p:nvSpPr>
          <p:cNvPr id="886" name="Google Shape;886;p93"/>
          <p:cNvSpPr/>
          <p:nvPr/>
        </p:nvSpPr>
        <p:spPr>
          <a:xfrm>
            <a:off x="15" y="6334316"/>
            <a:ext cx="12191985" cy="6648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93"/>
          <p:cNvSpPr/>
          <p:nvPr/>
        </p:nvSpPr>
        <p:spPr>
          <a:xfrm>
            <a:off x="1" y="6400800"/>
            <a:ext cx="121920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88" name="Google Shape;888;p93"/>
          <p:cNvPicPr preferRelativeResize="0"/>
          <p:nvPr/>
        </p:nvPicPr>
        <p:blipFill rotWithShape="1">
          <a:blip r:embed="rId4">
            <a:alphaModFix/>
          </a:blip>
          <a:srcRect/>
          <a:stretch/>
        </p:blipFill>
        <p:spPr>
          <a:xfrm>
            <a:off x="0" y="6494228"/>
            <a:ext cx="12192000" cy="1325880"/>
          </a:xfrm>
          <a:prstGeom prst="rect">
            <a:avLst/>
          </a:prstGeom>
          <a:noFill/>
          <a:ln>
            <a:noFill/>
          </a:ln>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893" name="Google Shape;893;p94"/>
          <p:cNvSpPr txBox="1">
            <a:spLocks noGrp="1"/>
          </p:cNvSpPr>
          <p:nvPr>
            <p:ph type="title" idx="4294967295"/>
          </p:nvPr>
        </p:nvSpPr>
        <p:spPr>
          <a:xfrm>
            <a:off x="1361543" y="2295075"/>
            <a:ext cx="9734325" cy="2267849"/>
          </a:xfrm>
          <a:prstGeom prst="rect">
            <a:avLst/>
          </a:prstGeom>
          <a:noFill/>
          <a:ln>
            <a:noFill/>
          </a:ln>
        </p:spPr>
        <p:txBody>
          <a:bodyPr spcFirstLastPara="1" wrap="square" lIns="91425" tIns="45700" rIns="91425" bIns="45700" anchor="ctr" anchorCtr="0">
            <a:noAutofit/>
          </a:bodyPr>
          <a:lstStyle/>
          <a:p>
            <a:pPr marL="0" lvl="0" indent="0" algn="ctr" rtl="0">
              <a:lnSpc>
                <a:spcPct val="85000"/>
              </a:lnSpc>
              <a:spcBef>
                <a:spcPts val="0"/>
              </a:spcBef>
              <a:spcAft>
                <a:spcPts val="0"/>
              </a:spcAft>
              <a:buClr>
                <a:srgbClr val="262626"/>
              </a:buClr>
              <a:buSzPts val="3600"/>
              <a:buFont typeface="Calibri"/>
              <a:buNone/>
            </a:pPr>
            <a:r>
              <a:rPr lang="en-US" sz="3600" i="1">
                <a:solidFill>
                  <a:srgbClr val="262626"/>
                </a:solidFill>
              </a:rPr>
              <a:t>Q: How can you, as a supervisor, help to reduce sexual harassment in your workplace? </a:t>
            </a:r>
            <a:br>
              <a:rPr lang="en-US" sz="3600" i="1">
                <a:solidFill>
                  <a:srgbClr val="262626"/>
                </a:solidFill>
              </a:rPr>
            </a:br>
            <a:r>
              <a:rPr lang="en-US" sz="4320">
                <a:solidFill>
                  <a:srgbClr val="262626"/>
                </a:solidFill>
              </a:rPr>
              <a:t/>
            </a:r>
            <a:br>
              <a:rPr lang="en-US" sz="4320">
                <a:solidFill>
                  <a:srgbClr val="262626"/>
                </a:solidFill>
              </a:rPr>
            </a:br>
            <a:r>
              <a:rPr lang="en-US" sz="4320"/>
              <a:t> </a:t>
            </a:r>
            <a:br>
              <a:rPr lang="en-US" sz="4320"/>
            </a:br>
            <a:endParaRPr sz="4860" i="1"/>
          </a:p>
        </p:txBody>
      </p:sp>
      <p:pic>
        <p:nvPicPr>
          <p:cNvPr id="894" name="Google Shape;894;p94"/>
          <p:cNvPicPr preferRelativeResize="0"/>
          <p:nvPr/>
        </p:nvPicPr>
        <p:blipFill rotWithShape="1">
          <a:blip r:embed="rId3">
            <a:alphaModFix/>
          </a:blip>
          <a:srcRect/>
          <a:stretch/>
        </p:blipFill>
        <p:spPr>
          <a:xfrm>
            <a:off x="0" y="6494228"/>
            <a:ext cx="12192000" cy="1325880"/>
          </a:xfrm>
          <a:prstGeom prst="rect">
            <a:avLst/>
          </a:prstGeom>
          <a:noFill/>
          <a:ln>
            <a:noFill/>
          </a:ln>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898"/>
        <p:cNvGrpSpPr/>
        <p:nvPr/>
      </p:nvGrpSpPr>
      <p:grpSpPr>
        <a:xfrm>
          <a:off x="0" y="0"/>
          <a:ext cx="0" cy="0"/>
          <a:chOff x="0" y="0"/>
          <a:chExt cx="0" cy="0"/>
        </a:xfrm>
      </p:grpSpPr>
      <p:sp>
        <p:nvSpPr>
          <p:cNvPr id="899" name="Google Shape;899;p95"/>
          <p:cNvSpPr txBox="1"/>
          <p:nvPr/>
        </p:nvSpPr>
        <p:spPr>
          <a:xfrm>
            <a:off x="1951046" y="1859340"/>
            <a:ext cx="9315144" cy="156966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800">
                <a:solidFill>
                  <a:schemeClr val="dk1"/>
                </a:solidFill>
                <a:latin typeface="Calibri"/>
                <a:ea typeface="Calibri"/>
                <a:cs typeface="Calibri"/>
                <a:sym typeface="Calibri"/>
              </a:rPr>
              <a:t>Watch the video “Grower’s as Allies to Prevent Sexual Harassment.”</a:t>
            </a:r>
            <a:endParaRPr/>
          </a:p>
        </p:txBody>
      </p:sp>
      <p:pic>
        <p:nvPicPr>
          <p:cNvPr id="900" name="Google Shape;900;p95"/>
          <p:cNvPicPr preferRelativeResize="0"/>
          <p:nvPr/>
        </p:nvPicPr>
        <p:blipFill rotWithShape="1">
          <a:blip r:embed="rId3">
            <a:alphaModFix/>
          </a:blip>
          <a:srcRect/>
          <a:stretch/>
        </p:blipFill>
        <p:spPr>
          <a:xfrm>
            <a:off x="0" y="6494228"/>
            <a:ext cx="12192000" cy="1325880"/>
          </a:xfrm>
          <a:prstGeom prst="rect">
            <a:avLst/>
          </a:prstGeom>
          <a:noFill/>
          <a:ln>
            <a:noFill/>
          </a:ln>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904"/>
        <p:cNvGrpSpPr/>
        <p:nvPr/>
      </p:nvGrpSpPr>
      <p:grpSpPr>
        <a:xfrm>
          <a:off x="0" y="0"/>
          <a:ext cx="0" cy="0"/>
          <a:chOff x="0" y="0"/>
          <a:chExt cx="0" cy="0"/>
        </a:xfrm>
      </p:grpSpPr>
      <p:sp>
        <p:nvSpPr>
          <p:cNvPr id="905" name="Google Shape;905;p96"/>
          <p:cNvSpPr txBox="1">
            <a:spLocks noGrp="1"/>
          </p:cNvSpPr>
          <p:nvPr>
            <p:ph type="title"/>
          </p:nvPr>
        </p:nvSpPr>
        <p:spPr>
          <a:xfrm>
            <a:off x="1046921" y="-318053"/>
            <a:ext cx="9843715" cy="2132241"/>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000"/>
              <a:buFont typeface="Calibri"/>
              <a:buNone/>
            </a:pPr>
            <a:r>
              <a:rPr lang="en-US" sz="4000" b="1"/>
              <a:t>Strategies </a:t>
            </a:r>
            <a:endParaRPr sz="4000"/>
          </a:p>
        </p:txBody>
      </p:sp>
      <p:sp>
        <p:nvSpPr>
          <p:cNvPr id="906" name="Google Shape;906;p96"/>
          <p:cNvSpPr txBox="1">
            <a:spLocks noGrp="1"/>
          </p:cNvSpPr>
          <p:nvPr>
            <p:ph type="body" idx="1"/>
          </p:nvPr>
        </p:nvSpPr>
        <p:spPr>
          <a:xfrm>
            <a:off x="1223234" y="1904281"/>
            <a:ext cx="9088582" cy="4023360"/>
          </a:xfrm>
          <a:prstGeom prst="rect">
            <a:avLst/>
          </a:prstGeom>
          <a:noFill/>
          <a:ln>
            <a:noFill/>
          </a:ln>
        </p:spPr>
        <p:txBody>
          <a:bodyPr spcFirstLastPara="1" wrap="square" lIns="0" tIns="45700" rIns="0" bIns="45700" anchor="t" anchorCtr="0">
            <a:noAutofit/>
          </a:bodyPr>
          <a:lstStyle/>
          <a:p>
            <a:pPr marL="91440" lvl="0" indent="-139700" algn="l" rtl="0">
              <a:lnSpc>
                <a:spcPct val="90000"/>
              </a:lnSpc>
              <a:spcBef>
                <a:spcPts val="0"/>
              </a:spcBef>
              <a:spcAft>
                <a:spcPts val="0"/>
              </a:spcAft>
              <a:buSzPts val="2200"/>
              <a:buFont typeface="Noto Sans Symbols"/>
              <a:buChar char="▪"/>
            </a:pPr>
            <a:r>
              <a:rPr lang="en-US" sz="2200">
                <a:solidFill>
                  <a:schemeClr val="dk1"/>
                </a:solidFill>
                <a:latin typeface="Calibri"/>
                <a:ea typeface="Calibri"/>
                <a:cs typeface="Calibri"/>
                <a:sym typeface="Calibri"/>
              </a:rPr>
              <a:t>Most sexual harassment is committed by supervisors toward employees.</a:t>
            </a:r>
            <a:endParaRPr/>
          </a:p>
          <a:p>
            <a:pPr marL="91440" lvl="0" indent="-139700" algn="l" rtl="0">
              <a:lnSpc>
                <a:spcPct val="90000"/>
              </a:lnSpc>
              <a:spcBef>
                <a:spcPts val="1400"/>
              </a:spcBef>
              <a:spcAft>
                <a:spcPts val="0"/>
              </a:spcAft>
              <a:buSzPts val="2200"/>
              <a:buFont typeface="Noto Sans Symbols"/>
              <a:buChar char="▪"/>
            </a:pPr>
            <a:r>
              <a:rPr lang="en-US" sz="2200">
                <a:solidFill>
                  <a:schemeClr val="dk1"/>
                </a:solidFill>
                <a:latin typeface="Calibri"/>
                <a:ea typeface="Calibri"/>
                <a:cs typeface="Calibri"/>
                <a:sym typeface="Calibri"/>
              </a:rPr>
              <a:t> Supervisors must not  abuse their power and should model respect toward others. </a:t>
            </a:r>
            <a:endParaRPr/>
          </a:p>
          <a:p>
            <a:pPr marL="91440" lvl="0" indent="-139700" algn="l" rtl="0">
              <a:lnSpc>
                <a:spcPct val="90000"/>
              </a:lnSpc>
              <a:spcBef>
                <a:spcPts val="1400"/>
              </a:spcBef>
              <a:spcAft>
                <a:spcPts val="0"/>
              </a:spcAft>
              <a:buSzPts val="2200"/>
              <a:buFont typeface="Noto Sans Symbols"/>
              <a:buChar char="▪"/>
            </a:pPr>
            <a:r>
              <a:rPr lang="en-US" sz="2200">
                <a:solidFill>
                  <a:schemeClr val="dk1"/>
                </a:solidFill>
                <a:latin typeface="Calibri"/>
                <a:ea typeface="Calibri"/>
                <a:cs typeface="Calibri"/>
                <a:sym typeface="Calibri"/>
              </a:rPr>
              <a:t>As a supervisor and leader, it’s important to be objective and fair. </a:t>
            </a:r>
            <a:endParaRPr/>
          </a:p>
          <a:p>
            <a:pPr marL="91440" lvl="0" indent="-139700" algn="l" rtl="0">
              <a:lnSpc>
                <a:spcPct val="90000"/>
              </a:lnSpc>
              <a:spcBef>
                <a:spcPts val="1400"/>
              </a:spcBef>
              <a:spcAft>
                <a:spcPts val="0"/>
              </a:spcAft>
              <a:buSzPts val="2200"/>
              <a:buFont typeface="Noto Sans Symbols"/>
              <a:buChar char="▪"/>
            </a:pPr>
            <a:r>
              <a:rPr lang="en-US" sz="2200">
                <a:solidFill>
                  <a:schemeClr val="dk1"/>
                </a:solidFill>
                <a:latin typeface="Calibri"/>
                <a:ea typeface="Calibri"/>
                <a:cs typeface="Calibri"/>
                <a:sym typeface="Calibri"/>
              </a:rPr>
              <a:t>If you are dating or wish to pursue a romantic relationships with someone you supervise, you should report this to your employer.    </a:t>
            </a:r>
            <a:endParaRPr/>
          </a:p>
          <a:p>
            <a:pPr marL="91440" lvl="0" indent="-139700" algn="l" rtl="0">
              <a:lnSpc>
                <a:spcPct val="90000"/>
              </a:lnSpc>
              <a:spcBef>
                <a:spcPts val="1400"/>
              </a:spcBef>
              <a:spcAft>
                <a:spcPts val="0"/>
              </a:spcAft>
              <a:buSzPts val="2200"/>
              <a:buFont typeface="Noto Sans Symbols"/>
              <a:buChar char="▪"/>
            </a:pPr>
            <a:r>
              <a:rPr lang="en-US" sz="2200">
                <a:solidFill>
                  <a:schemeClr val="dk1"/>
                </a:solidFill>
              </a:rPr>
              <a:t>Supervisors  should attend company trainings and follow the protocols for reporting sexual harassment if they witness it or are experiencing it. </a:t>
            </a:r>
            <a:endParaRPr/>
          </a:p>
          <a:p>
            <a:pPr marL="91440" lvl="0" indent="0" algn="l" rtl="0">
              <a:lnSpc>
                <a:spcPct val="90000"/>
              </a:lnSpc>
              <a:spcBef>
                <a:spcPts val="1400"/>
              </a:spcBef>
              <a:spcAft>
                <a:spcPts val="0"/>
              </a:spcAft>
              <a:buSzPts val="2200"/>
              <a:buFont typeface="Noto Sans Symbols"/>
              <a:buNone/>
            </a:pPr>
            <a:endParaRPr sz="2200">
              <a:solidFill>
                <a:schemeClr val="dk1"/>
              </a:solidFill>
              <a:latin typeface="Calibri"/>
              <a:ea typeface="Calibri"/>
              <a:cs typeface="Calibri"/>
              <a:sym typeface="Calibri"/>
            </a:endParaRPr>
          </a:p>
          <a:p>
            <a:pPr marL="0" lvl="0" indent="0" algn="l" rtl="0">
              <a:lnSpc>
                <a:spcPct val="90000"/>
              </a:lnSpc>
              <a:spcBef>
                <a:spcPts val="1400"/>
              </a:spcBef>
              <a:spcAft>
                <a:spcPts val="0"/>
              </a:spcAft>
              <a:buSzPts val="2200"/>
              <a:buNone/>
            </a:pPr>
            <a:endParaRPr sz="2200">
              <a:solidFill>
                <a:schemeClr val="dk1"/>
              </a:solidFill>
              <a:latin typeface="Calibri"/>
              <a:ea typeface="Calibri"/>
              <a:cs typeface="Calibri"/>
              <a:sym typeface="Calibri"/>
            </a:endParaRPr>
          </a:p>
          <a:p>
            <a:pPr marL="91440" lvl="0" indent="0" algn="l" rtl="0">
              <a:lnSpc>
                <a:spcPct val="90000"/>
              </a:lnSpc>
              <a:spcBef>
                <a:spcPts val="1400"/>
              </a:spcBef>
              <a:spcAft>
                <a:spcPts val="0"/>
              </a:spcAft>
              <a:buSzPts val="2200"/>
              <a:buFont typeface="Noto Sans Symbols"/>
              <a:buNone/>
            </a:pPr>
            <a:endParaRPr sz="2200">
              <a:solidFill>
                <a:schemeClr val="dk1"/>
              </a:solidFill>
              <a:latin typeface="Calibri"/>
              <a:ea typeface="Calibri"/>
              <a:cs typeface="Calibri"/>
              <a:sym typeface="Calibri"/>
            </a:endParaRPr>
          </a:p>
          <a:p>
            <a:pPr marL="91440" lvl="0" indent="0" algn="l" rtl="0">
              <a:lnSpc>
                <a:spcPct val="90000"/>
              </a:lnSpc>
              <a:spcBef>
                <a:spcPts val="1400"/>
              </a:spcBef>
              <a:spcAft>
                <a:spcPts val="0"/>
              </a:spcAft>
              <a:buSzPts val="2200"/>
              <a:buFont typeface="Noto Sans Symbols"/>
              <a:buNone/>
            </a:pPr>
            <a:endParaRPr sz="2200">
              <a:solidFill>
                <a:schemeClr val="dk1"/>
              </a:solidFill>
              <a:latin typeface="Calibri"/>
              <a:ea typeface="Calibri"/>
              <a:cs typeface="Calibri"/>
              <a:sym typeface="Calibri"/>
            </a:endParaRPr>
          </a:p>
          <a:p>
            <a:pPr marL="91440" lvl="0" indent="0" algn="l" rtl="0">
              <a:lnSpc>
                <a:spcPct val="90000"/>
              </a:lnSpc>
              <a:spcBef>
                <a:spcPts val="1400"/>
              </a:spcBef>
              <a:spcAft>
                <a:spcPts val="0"/>
              </a:spcAft>
              <a:buSzPts val="2200"/>
              <a:buFont typeface="Noto Sans Symbols"/>
              <a:buNone/>
            </a:pPr>
            <a:endParaRPr sz="2200">
              <a:solidFill>
                <a:schemeClr val="dk1"/>
              </a:solidFill>
              <a:latin typeface="Calibri"/>
              <a:ea typeface="Calibri"/>
              <a:cs typeface="Calibri"/>
              <a:sym typeface="Calibri"/>
            </a:endParaRPr>
          </a:p>
          <a:p>
            <a:pPr marL="91440" lvl="0" indent="0" algn="l" rtl="0">
              <a:lnSpc>
                <a:spcPct val="90000"/>
              </a:lnSpc>
              <a:spcBef>
                <a:spcPts val="1400"/>
              </a:spcBef>
              <a:spcAft>
                <a:spcPts val="0"/>
              </a:spcAft>
              <a:buSzPts val="2200"/>
              <a:buFont typeface="Noto Sans Symbols"/>
              <a:buNone/>
            </a:pPr>
            <a:endParaRPr sz="2200">
              <a:solidFill>
                <a:schemeClr val="dk1"/>
              </a:solidFill>
              <a:latin typeface="Calibri"/>
              <a:ea typeface="Calibri"/>
              <a:cs typeface="Calibri"/>
              <a:sym typeface="Calibri"/>
            </a:endParaRPr>
          </a:p>
          <a:p>
            <a:pPr marL="91440" lvl="0" indent="-139700" algn="l" rtl="0">
              <a:lnSpc>
                <a:spcPct val="90000"/>
              </a:lnSpc>
              <a:spcBef>
                <a:spcPts val="1400"/>
              </a:spcBef>
              <a:spcAft>
                <a:spcPts val="0"/>
              </a:spcAft>
              <a:buSzPts val="2200"/>
              <a:buFont typeface="Noto Sans Symbols"/>
              <a:buChar char="▪"/>
            </a:pPr>
            <a:r>
              <a:rPr lang="en-US" sz="2200">
                <a:solidFill>
                  <a:schemeClr val="dk1"/>
                </a:solidFill>
                <a:latin typeface="Calibri"/>
                <a:ea typeface="Calibri"/>
                <a:cs typeface="Calibri"/>
                <a:sym typeface="Calibri"/>
              </a:rPr>
              <a:t>seem biased, the supervisor should notify their boss/grower or HR contact to appoint someone else to work with the employee to file the claim. </a:t>
            </a:r>
            <a:endParaRPr/>
          </a:p>
          <a:p>
            <a:pPr marL="91440" lvl="0" indent="0" algn="l" rtl="0">
              <a:lnSpc>
                <a:spcPct val="90000"/>
              </a:lnSpc>
              <a:spcBef>
                <a:spcPts val="1400"/>
              </a:spcBef>
              <a:spcAft>
                <a:spcPts val="0"/>
              </a:spcAft>
              <a:buSzPts val="2200"/>
              <a:buFont typeface="Noto Sans Symbols"/>
              <a:buNone/>
            </a:pPr>
            <a:endParaRPr sz="2200">
              <a:solidFill>
                <a:schemeClr val="dk1"/>
              </a:solidFill>
              <a:latin typeface="Calibri"/>
              <a:ea typeface="Calibri"/>
              <a:cs typeface="Calibri"/>
              <a:sym typeface="Calibri"/>
            </a:endParaRPr>
          </a:p>
          <a:p>
            <a:pPr marL="91440" lvl="0" indent="-139700" algn="l" rtl="0">
              <a:lnSpc>
                <a:spcPct val="90000"/>
              </a:lnSpc>
              <a:spcBef>
                <a:spcPts val="1400"/>
              </a:spcBef>
              <a:spcAft>
                <a:spcPts val="0"/>
              </a:spcAft>
              <a:buSzPts val="2200"/>
              <a:buFont typeface="Noto Sans Symbols"/>
              <a:buChar char="▪"/>
            </a:pPr>
            <a:r>
              <a:rPr lang="en-US" sz="2200">
                <a:solidFill>
                  <a:schemeClr val="dk1"/>
                </a:solidFill>
                <a:latin typeface="Calibri"/>
                <a:ea typeface="Calibri"/>
                <a:cs typeface="Calibri"/>
                <a:sym typeface="Calibri"/>
              </a:rPr>
              <a:t>5.4 </a:t>
            </a:r>
            <a:endParaRPr/>
          </a:p>
          <a:p>
            <a:pPr marL="91440" lvl="0" indent="0" algn="l" rtl="0">
              <a:lnSpc>
                <a:spcPct val="90000"/>
              </a:lnSpc>
              <a:spcBef>
                <a:spcPts val="1400"/>
              </a:spcBef>
              <a:spcAft>
                <a:spcPts val="0"/>
              </a:spcAft>
              <a:buSzPts val="2200"/>
              <a:buFont typeface="Noto Sans Symbols"/>
              <a:buNone/>
            </a:pPr>
            <a:endParaRPr sz="2200">
              <a:solidFill>
                <a:schemeClr val="dk1"/>
              </a:solidFill>
              <a:latin typeface="Calibri"/>
              <a:ea typeface="Calibri"/>
              <a:cs typeface="Calibri"/>
              <a:sym typeface="Calibri"/>
            </a:endParaRPr>
          </a:p>
        </p:txBody>
      </p:sp>
      <p:pic>
        <p:nvPicPr>
          <p:cNvPr id="907" name="Google Shape;907;p96"/>
          <p:cNvPicPr preferRelativeResize="0"/>
          <p:nvPr/>
        </p:nvPicPr>
        <p:blipFill rotWithShape="1">
          <a:blip r:embed="rId3">
            <a:alphaModFix/>
          </a:blip>
          <a:srcRect/>
          <a:stretch/>
        </p:blipFill>
        <p:spPr>
          <a:xfrm>
            <a:off x="0" y="6482654"/>
            <a:ext cx="12192000" cy="1325880"/>
          </a:xfrm>
          <a:prstGeom prst="rect">
            <a:avLst/>
          </a:prstGeom>
          <a:noFill/>
          <a:ln>
            <a:noFill/>
          </a:ln>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911"/>
        <p:cNvGrpSpPr/>
        <p:nvPr/>
      </p:nvGrpSpPr>
      <p:grpSpPr>
        <a:xfrm>
          <a:off x="0" y="0"/>
          <a:ext cx="0" cy="0"/>
          <a:chOff x="0" y="0"/>
          <a:chExt cx="0" cy="0"/>
        </a:xfrm>
      </p:grpSpPr>
      <p:sp>
        <p:nvSpPr>
          <p:cNvPr id="912" name="Google Shape;912;p97"/>
          <p:cNvSpPr txBox="1">
            <a:spLocks noGrp="1"/>
          </p:cNvSpPr>
          <p:nvPr>
            <p:ph type="title"/>
          </p:nvPr>
        </p:nvSpPr>
        <p:spPr>
          <a:xfrm>
            <a:off x="1046921" y="-318053"/>
            <a:ext cx="9843715" cy="2132241"/>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000"/>
              <a:buFont typeface="Calibri"/>
              <a:buNone/>
            </a:pPr>
            <a:r>
              <a:rPr lang="en-US" sz="4000" b="1"/>
              <a:t>Strategies </a:t>
            </a:r>
            <a:endParaRPr sz="4000"/>
          </a:p>
        </p:txBody>
      </p:sp>
      <p:sp>
        <p:nvSpPr>
          <p:cNvPr id="913" name="Google Shape;913;p97"/>
          <p:cNvSpPr txBox="1">
            <a:spLocks noGrp="1"/>
          </p:cNvSpPr>
          <p:nvPr>
            <p:ph type="body" idx="1"/>
          </p:nvPr>
        </p:nvSpPr>
        <p:spPr>
          <a:xfrm>
            <a:off x="1143338" y="1904281"/>
            <a:ext cx="9088582" cy="4023360"/>
          </a:xfrm>
          <a:prstGeom prst="rect">
            <a:avLst/>
          </a:prstGeom>
          <a:noFill/>
          <a:ln>
            <a:noFill/>
          </a:ln>
        </p:spPr>
        <p:txBody>
          <a:bodyPr spcFirstLastPara="1" wrap="square" lIns="0" tIns="45700" rIns="0" bIns="45700" anchor="t" anchorCtr="0">
            <a:noAutofit/>
          </a:bodyPr>
          <a:lstStyle/>
          <a:p>
            <a:pPr marL="91440" lvl="0" indent="-139700" algn="l" rtl="0">
              <a:lnSpc>
                <a:spcPct val="90000"/>
              </a:lnSpc>
              <a:spcBef>
                <a:spcPts val="0"/>
              </a:spcBef>
              <a:spcAft>
                <a:spcPts val="0"/>
              </a:spcAft>
              <a:buSzPts val="2200"/>
              <a:buFont typeface="Noto Sans Symbols"/>
              <a:buChar char="▪"/>
            </a:pPr>
            <a:r>
              <a:rPr lang="en-US" sz="2200">
                <a:solidFill>
                  <a:schemeClr val="dk1"/>
                </a:solidFill>
                <a:latin typeface="Calibri"/>
                <a:ea typeface="Calibri"/>
                <a:cs typeface="Calibri"/>
                <a:sym typeface="Calibri"/>
              </a:rPr>
              <a:t>They should also be very familiar with company policies and protocols and follow them. </a:t>
            </a:r>
            <a:endParaRPr/>
          </a:p>
          <a:p>
            <a:pPr marL="91440" lvl="0" indent="-139700" algn="l" rtl="0">
              <a:lnSpc>
                <a:spcPct val="90000"/>
              </a:lnSpc>
              <a:spcBef>
                <a:spcPts val="1400"/>
              </a:spcBef>
              <a:spcAft>
                <a:spcPts val="0"/>
              </a:spcAft>
              <a:buSzPts val="2200"/>
              <a:buFont typeface="Noto Sans Symbols"/>
              <a:buChar char="▪"/>
            </a:pPr>
            <a:r>
              <a:rPr lang="en-US" sz="2200">
                <a:solidFill>
                  <a:schemeClr val="dk1"/>
                </a:solidFill>
                <a:latin typeface="Calibri"/>
                <a:ea typeface="Calibri"/>
                <a:cs typeface="Calibri"/>
                <a:sym typeface="Calibri"/>
              </a:rPr>
              <a:t>Lack of communication or miscommunication can hinder a person from reporting sexual harassment. </a:t>
            </a:r>
            <a:endParaRPr/>
          </a:p>
          <a:p>
            <a:pPr marL="91440" lvl="0" indent="-139700" algn="l" rtl="0">
              <a:lnSpc>
                <a:spcPct val="90000"/>
              </a:lnSpc>
              <a:spcBef>
                <a:spcPts val="1400"/>
              </a:spcBef>
              <a:spcAft>
                <a:spcPts val="0"/>
              </a:spcAft>
              <a:buSzPts val="2200"/>
              <a:buFont typeface="Noto Sans Symbols"/>
              <a:buChar char="▪"/>
            </a:pPr>
            <a:r>
              <a:rPr lang="en-US" sz="2200">
                <a:solidFill>
                  <a:schemeClr val="dk1"/>
                </a:solidFill>
                <a:latin typeface="Calibri"/>
                <a:ea typeface="Calibri"/>
                <a:cs typeface="Calibri"/>
                <a:sym typeface="Calibri"/>
              </a:rPr>
              <a:t>Do your part to ensure that those you supervise understand the company policy on sexual harassment. </a:t>
            </a:r>
            <a:endParaRPr/>
          </a:p>
          <a:p>
            <a:pPr marL="91440" lvl="0" indent="-139700" algn="l" rtl="0">
              <a:lnSpc>
                <a:spcPct val="90000"/>
              </a:lnSpc>
              <a:spcBef>
                <a:spcPts val="1400"/>
              </a:spcBef>
              <a:spcAft>
                <a:spcPts val="0"/>
              </a:spcAft>
              <a:buSzPts val="2200"/>
              <a:buFont typeface="Noto Sans Symbols"/>
              <a:buChar char="▪"/>
            </a:pPr>
            <a:r>
              <a:rPr lang="en-US" sz="2200">
                <a:solidFill>
                  <a:schemeClr val="dk1"/>
                </a:solidFill>
                <a:latin typeface="Calibri"/>
                <a:ea typeface="Calibri"/>
                <a:cs typeface="Calibri"/>
                <a:sym typeface="Calibri"/>
              </a:rPr>
              <a:t>Supervisors should also avoid situations where they are alone with employees or in situations where they can cause reason to be accused of sexual harassment. </a:t>
            </a:r>
            <a:endParaRPr/>
          </a:p>
        </p:txBody>
      </p:sp>
      <p:pic>
        <p:nvPicPr>
          <p:cNvPr id="914" name="Google Shape;914;p97"/>
          <p:cNvPicPr preferRelativeResize="0"/>
          <p:nvPr/>
        </p:nvPicPr>
        <p:blipFill rotWithShape="1">
          <a:blip r:embed="rId3">
            <a:alphaModFix/>
          </a:blip>
          <a:srcRect/>
          <a:stretch/>
        </p:blipFill>
        <p:spPr>
          <a:xfrm>
            <a:off x="0" y="6482654"/>
            <a:ext cx="12192000" cy="1325880"/>
          </a:xfrm>
          <a:prstGeom prst="rect">
            <a:avLst/>
          </a:prstGeom>
          <a:noFill/>
          <a:ln>
            <a:noFill/>
          </a:ln>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918"/>
        <p:cNvGrpSpPr/>
        <p:nvPr/>
      </p:nvGrpSpPr>
      <p:grpSpPr>
        <a:xfrm>
          <a:off x="0" y="0"/>
          <a:ext cx="0" cy="0"/>
          <a:chOff x="0" y="0"/>
          <a:chExt cx="0" cy="0"/>
        </a:xfrm>
      </p:grpSpPr>
      <p:sp>
        <p:nvSpPr>
          <p:cNvPr id="919" name="Google Shape;919;p98"/>
          <p:cNvSpPr txBox="1">
            <a:spLocks noGrp="1"/>
          </p:cNvSpPr>
          <p:nvPr>
            <p:ph type="title"/>
          </p:nvPr>
        </p:nvSpPr>
        <p:spPr>
          <a:xfrm>
            <a:off x="1046921" y="-309175"/>
            <a:ext cx="9843715" cy="2132241"/>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000"/>
              <a:buFont typeface="Calibri"/>
              <a:buNone/>
            </a:pPr>
            <a:r>
              <a:rPr lang="en-US" sz="4000" b="1"/>
              <a:t>Strategies </a:t>
            </a:r>
            <a:endParaRPr sz="4000"/>
          </a:p>
        </p:txBody>
      </p:sp>
      <p:sp>
        <p:nvSpPr>
          <p:cNvPr id="920" name="Google Shape;920;p98"/>
          <p:cNvSpPr txBox="1">
            <a:spLocks noGrp="1"/>
          </p:cNvSpPr>
          <p:nvPr>
            <p:ph type="body" idx="1"/>
          </p:nvPr>
        </p:nvSpPr>
        <p:spPr>
          <a:xfrm>
            <a:off x="1152216" y="1904281"/>
            <a:ext cx="9088582" cy="4023360"/>
          </a:xfrm>
          <a:prstGeom prst="rect">
            <a:avLst/>
          </a:prstGeom>
          <a:noFill/>
          <a:ln>
            <a:noFill/>
          </a:ln>
        </p:spPr>
        <p:txBody>
          <a:bodyPr spcFirstLastPara="1" wrap="square" lIns="0" tIns="45700" rIns="0" bIns="45700" anchor="t" anchorCtr="0">
            <a:noAutofit/>
          </a:bodyPr>
          <a:lstStyle/>
          <a:p>
            <a:pPr marL="91440" lvl="0" indent="-139700" algn="l" rtl="0">
              <a:lnSpc>
                <a:spcPct val="90000"/>
              </a:lnSpc>
              <a:spcBef>
                <a:spcPts val="0"/>
              </a:spcBef>
              <a:spcAft>
                <a:spcPts val="0"/>
              </a:spcAft>
              <a:buSzPts val="2200"/>
              <a:buFont typeface="Noto Sans Symbols"/>
              <a:buChar char="▪"/>
            </a:pPr>
            <a:r>
              <a:rPr lang="en-US" sz="2200">
                <a:solidFill>
                  <a:schemeClr val="dk1"/>
                </a:solidFill>
                <a:latin typeface="Calibri"/>
                <a:ea typeface="Calibri"/>
                <a:cs typeface="Calibri"/>
                <a:sym typeface="Calibri"/>
              </a:rPr>
              <a:t>Supervisors also have a responsibility to report employee claims of sexual harassment to HR or appointed persons and to keep information about the case confidential. </a:t>
            </a:r>
            <a:endParaRPr/>
          </a:p>
          <a:p>
            <a:pPr marL="91440" lvl="0" indent="-139700" algn="l" rtl="0">
              <a:lnSpc>
                <a:spcPct val="90000"/>
              </a:lnSpc>
              <a:spcBef>
                <a:spcPts val="1400"/>
              </a:spcBef>
              <a:spcAft>
                <a:spcPts val="0"/>
              </a:spcAft>
              <a:buSzPts val="2200"/>
              <a:buFont typeface="Noto Sans Symbols"/>
              <a:buChar char="▪"/>
            </a:pPr>
            <a:r>
              <a:rPr lang="en-US" sz="2200">
                <a:solidFill>
                  <a:schemeClr val="dk1"/>
                </a:solidFill>
                <a:latin typeface="Calibri"/>
                <a:ea typeface="Calibri"/>
                <a:cs typeface="Calibri"/>
                <a:sym typeface="Calibri"/>
              </a:rPr>
              <a:t>If there is a conflict of interest (e.g. supervisor is friends with the accused harasser), that would make the reporting process seem biased, the supervisor should notify their boss/grower or HR contact to appoint someone else to work with the employee to file the claim. </a:t>
            </a:r>
            <a:endParaRPr/>
          </a:p>
        </p:txBody>
      </p:sp>
      <p:pic>
        <p:nvPicPr>
          <p:cNvPr id="921" name="Google Shape;921;p98"/>
          <p:cNvPicPr preferRelativeResize="0"/>
          <p:nvPr/>
        </p:nvPicPr>
        <p:blipFill rotWithShape="1">
          <a:blip r:embed="rId3">
            <a:alphaModFix/>
          </a:blip>
          <a:srcRect/>
          <a:stretch/>
        </p:blipFill>
        <p:spPr>
          <a:xfrm>
            <a:off x="0" y="6482654"/>
            <a:ext cx="12192000" cy="1325880"/>
          </a:xfrm>
          <a:prstGeom prst="rect">
            <a:avLst/>
          </a:prstGeom>
          <a:noFill/>
          <a:ln>
            <a:noFill/>
          </a:ln>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25"/>
        <p:cNvGrpSpPr/>
        <p:nvPr/>
      </p:nvGrpSpPr>
      <p:grpSpPr>
        <a:xfrm>
          <a:off x="0" y="0"/>
          <a:ext cx="0" cy="0"/>
          <a:chOff x="0" y="0"/>
          <a:chExt cx="0" cy="0"/>
        </a:xfrm>
      </p:grpSpPr>
      <p:sp>
        <p:nvSpPr>
          <p:cNvPr id="926" name="Google Shape;926;p99"/>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99"/>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28" name="Google Shape;928;p99"/>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sp>
        <p:nvSpPr>
          <p:cNvPr id="929" name="Google Shape;929;p99"/>
          <p:cNvSpPr/>
          <p:nvPr/>
        </p:nvSpPr>
        <p:spPr>
          <a:xfrm>
            <a:off x="0" y="0"/>
            <a:ext cx="12192000" cy="633431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cxnSp>
        <p:nvCxnSpPr>
          <p:cNvPr id="930" name="Google Shape;930;p99"/>
          <p:cNvCxnSpPr/>
          <p:nvPr/>
        </p:nvCxnSpPr>
        <p:spPr>
          <a:xfrm>
            <a:off x="3944603" y="4325112"/>
            <a:ext cx="7132320" cy="0"/>
          </a:xfrm>
          <a:prstGeom prst="straightConnector1">
            <a:avLst/>
          </a:prstGeom>
          <a:noFill/>
          <a:ln w="9525" cap="flat" cmpd="sng">
            <a:solidFill>
              <a:srgbClr val="7F7F7F"/>
            </a:solidFill>
            <a:prstDash val="solid"/>
            <a:round/>
            <a:headEnd type="none" w="sm" len="sm"/>
            <a:tailEnd type="none" w="sm" len="sm"/>
          </a:ln>
        </p:spPr>
      </p:cxnSp>
      <p:sp>
        <p:nvSpPr>
          <p:cNvPr id="931" name="Google Shape;931;p99"/>
          <p:cNvSpPr txBox="1">
            <a:spLocks noGrp="1"/>
          </p:cNvSpPr>
          <p:nvPr>
            <p:ph type="title"/>
          </p:nvPr>
        </p:nvSpPr>
        <p:spPr>
          <a:xfrm>
            <a:off x="3851175" y="626709"/>
            <a:ext cx="7319100" cy="35661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262626"/>
              </a:buClr>
              <a:buSzPts val="5580"/>
              <a:buFont typeface="Calibri"/>
              <a:buNone/>
            </a:pPr>
            <a:r>
              <a:rPr lang="en-US" sz="5580" cap="none">
                <a:solidFill>
                  <a:srgbClr val="262626"/>
                </a:solidFill>
              </a:rPr>
              <a:t/>
            </a:r>
            <a:br>
              <a:rPr lang="en-US" sz="5580" cap="none">
                <a:solidFill>
                  <a:srgbClr val="262626"/>
                </a:solidFill>
              </a:rPr>
            </a:br>
            <a:r>
              <a:rPr lang="en-US" sz="5580">
                <a:solidFill>
                  <a:schemeClr val="dk1"/>
                </a:solidFill>
              </a:rPr>
              <a:t/>
            </a:r>
            <a:br>
              <a:rPr lang="en-US" sz="5580">
                <a:solidFill>
                  <a:schemeClr val="dk1"/>
                </a:solidFill>
              </a:rPr>
            </a:br>
            <a:r>
              <a:rPr lang="en-US" sz="5400">
                <a:solidFill>
                  <a:schemeClr val="dk1"/>
                </a:solidFill>
              </a:rPr>
              <a:t>Review your company’s sexual harassment policy </a:t>
            </a:r>
            <a:endParaRPr sz="5400">
              <a:solidFill>
                <a:schemeClr val="dk1"/>
              </a:solidFill>
            </a:endParaRPr>
          </a:p>
        </p:txBody>
      </p:sp>
      <p:pic>
        <p:nvPicPr>
          <p:cNvPr id="932" name="Google Shape;932;p99" descr="Gavel"/>
          <p:cNvPicPr preferRelativeResize="0"/>
          <p:nvPr/>
        </p:nvPicPr>
        <p:blipFill rotWithShape="1">
          <a:blip r:embed="rId3">
            <a:alphaModFix/>
          </a:blip>
          <a:srcRect/>
          <a:stretch/>
        </p:blipFill>
        <p:spPr>
          <a:xfrm>
            <a:off x="929818" y="1944907"/>
            <a:ext cx="2449486" cy="2449486"/>
          </a:xfrm>
          <a:prstGeom prst="rect">
            <a:avLst/>
          </a:prstGeom>
          <a:noFill/>
          <a:ln>
            <a:noFill/>
          </a:ln>
        </p:spPr>
      </p:pic>
      <p:sp>
        <p:nvSpPr>
          <p:cNvPr id="933" name="Google Shape;933;p99"/>
          <p:cNvSpPr/>
          <p:nvPr/>
        </p:nvSpPr>
        <p:spPr>
          <a:xfrm>
            <a:off x="0" y="6334316"/>
            <a:ext cx="12192000" cy="659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99"/>
          <p:cNvSpPr/>
          <p:nvPr/>
        </p:nvSpPr>
        <p:spPr>
          <a:xfrm>
            <a:off x="1" y="6400800"/>
            <a:ext cx="121920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35" name="Google Shape;935;p99"/>
          <p:cNvPicPr preferRelativeResize="0"/>
          <p:nvPr/>
        </p:nvPicPr>
        <p:blipFill rotWithShape="1">
          <a:blip r:embed="rId4">
            <a:alphaModFix/>
          </a:blip>
          <a:srcRect/>
          <a:stretch/>
        </p:blipFill>
        <p:spPr>
          <a:xfrm>
            <a:off x="0" y="6482654"/>
            <a:ext cx="12192000" cy="1325880"/>
          </a:xfrm>
          <a:prstGeom prst="rect">
            <a:avLst/>
          </a:prstGeom>
          <a:noFill/>
          <a:ln>
            <a:noFill/>
          </a:ln>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9"/>
        <p:cNvGrpSpPr/>
        <p:nvPr/>
      </p:nvGrpSpPr>
      <p:grpSpPr>
        <a:xfrm>
          <a:off x="0" y="0"/>
          <a:ext cx="0" cy="0"/>
          <a:chOff x="0" y="0"/>
          <a:chExt cx="0" cy="0"/>
        </a:xfrm>
      </p:grpSpPr>
      <p:sp>
        <p:nvSpPr>
          <p:cNvPr id="940" name="Google Shape;940;p100"/>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100"/>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42" name="Google Shape;942;p100"/>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sp>
        <p:nvSpPr>
          <p:cNvPr id="943" name="Google Shape;943;p100"/>
          <p:cNvSpPr/>
          <p:nvPr/>
        </p:nvSpPr>
        <p:spPr>
          <a:xfrm>
            <a:off x="0" y="0"/>
            <a:ext cx="12192000" cy="633431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44" name="Google Shape;944;p100"/>
          <p:cNvSpPr txBox="1">
            <a:spLocks noGrp="1"/>
          </p:cNvSpPr>
          <p:nvPr>
            <p:ph type="title"/>
          </p:nvPr>
        </p:nvSpPr>
        <p:spPr>
          <a:xfrm>
            <a:off x="5289754" y="1155931"/>
            <a:ext cx="6253317" cy="3686015"/>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262626"/>
              </a:buClr>
              <a:buSzPts val="4500"/>
              <a:buFont typeface="Calibri"/>
              <a:buNone/>
            </a:pPr>
            <a:r>
              <a:rPr lang="en-US" sz="4500">
                <a:solidFill>
                  <a:srgbClr val="262626"/>
                </a:solidFill>
              </a:rPr>
              <a:t/>
            </a:r>
            <a:br>
              <a:rPr lang="en-US" sz="4500">
                <a:solidFill>
                  <a:srgbClr val="262626"/>
                </a:solidFill>
              </a:rPr>
            </a:br>
            <a:r>
              <a:rPr lang="en-US" sz="4500">
                <a:solidFill>
                  <a:srgbClr val="262626"/>
                </a:solidFill>
              </a:rPr>
              <a:t/>
            </a:r>
            <a:br>
              <a:rPr lang="en-US" sz="4500">
                <a:solidFill>
                  <a:srgbClr val="262626"/>
                </a:solidFill>
              </a:rPr>
            </a:br>
            <a:r>
              <a:rPr lang="en-US" sz="4500">
                <a:solidFill>
                  <a:srgbClr val="262626"/>
                </a:solidFill>
              </a:rPr>
              <a:t>Q: Do you have any questions or closing thoughts about what we’ve discussed </a:t>
            </a:r>
            <a:br>
              <a:rPr lang="en-US" sz="4500">
                <a:solidFill>
                  <a:srgbClr val="262626"/>
                </a:solidFill>
              </a:rPr>
            </a:br>
            <a:r>
              <a:rPr lang="en-US" sz="4500">
                <a:solidFill>
                  <a:srgbClr val="262626"/>
                </a:solidFill>
              </a:rPr>
              <a:t>today? </a:t>
            </a:r>
            <a:br>
              <a:rPr lang="en-US" sz="4500">
                <a:solidFill>
                  <a:srgbClr val="262626"/>
                </a:solidFill>
              </a:rPr>
            </a:br>
            <a:endParaRPr sz="4500">
              <a:solidFill>
                <a:srgbClr val="262626"/>
              </a:solidFill>
            </a:endParaRPr>
          </a:p>
        </p:txBody>
      </p:sp>
      <p:sp>
        <p:nvSpPr>
          <p:cNvPr id="945" name="Google Shape;945;p100"/>
          <p:cNvSpPr txBox="1">
            <a:spLocks noGrp="1"/>
          </p:cNvSpPr>
          <p:nvPr>
            <p:ph type="body" idx="1"/>
          </p:nvPr>
        </p:nvSpPr>
        <p:spPr>
          <a:xfrm>
            <a:off x="5289753" y="4455621"/>
            <a:ext cx="6269347" cy="123861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400"/>
              <a:buNone/>
            </a:pPr>
            <a:r>
              <a:rPr lang="en-US" sz="2400" cap="none">
                <a:solidFill>
                  <a:srgbClr val="262626"/>
                </a:solidFill>
                <a:latin typeface="Calibri"/>
                <a:ea typeface="Calibri"/>
                <a:cs typeface="Calibri"/>
                <a:sym typeface="Calibri"/>
              </a:rPr>
              <a:t> </a:t>
            </a:r>
            <a:endParaRPr/>
          </a:p>
        </p:txBody>
      </p:sp>
      <p:pic>
        <p:nvPicPr>
          <p:cNvPr id="946" name="Google Shape;946;p100" descr="Group brainstorm"/>
          <p:cNvPicPr preferRelativeResize="0"/>
          <p:nvPr/>
        </p:nvPicPr>
        <p:blipFill rotWithShape="1">
          <a:blip r:embed="rId3">
            <a:alphaModFix/>
          </a:blip>
          <a:srcRect/>
          <a:stretch/>
        </p:blipFill>
        <p:spPr>
          <a:xfrm>
            <a:off x="633999" y="1163529"/>
            <a:ext cx="4001315" cy="4001315"/>
          </a:xfrm>
          <a:prstGeom prst="rect">
            <a:avLst/>
          </a:prstGeom>
          <a:noFill/>
          <a:ln>
            <a:noFill/>
          </a:ln>
        </p:spPr>
      </p:pic>
      <p:cxnSp>
        <p:nvCxnSpPr>
          <p:cNvPr id="947" name="Google Shape;947;p100"/>
          <p:cNvCxnSpPr/>
          <p:nvPr/>
        </p:nvCxnSpPr>
        <p:spPr>
          <a:xfrm>
            <a:off x="5447071" y="4343400"/>
            <a:ext cx="5636107" cy="0"/>
          </a:xfrm>
          <a:prstGeom prst="straightConnector1">
            <a:avLst/>
          </a:prstGeom>
          <a:noFill/>
          <a:ln w="9525" cap="flat" cmpd="sng">
            <a:solidFill>
              <a:schemeClr val="dk2">
                <a:alpha val="89803"/>
              </a:schemeClr>
            </a:solidFill>
            <a:prstDash val="solid"/>
            <a:round/>
            <a:headEnd type="none" w="sm" len="sm"/>
            <a:tailEnd type="none" w="sm" len="sm"/>
          </a:ln>
        </p:spPr>
      </p:cxnSp>
      <p:sp>
        <p:nvSpPr>
          <p:cNvPr id="948" name="Google Shape;948;p100"/>
          <p:cNvSpPr/>
          <p:nvPr/>
        </p:nvSpPr>
        <p:spPr>
          <a:xfrm>
            <a:off x="15" y="6334316"/>
            <a:ext cx="12191985" cy="6648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00"/>
          <p:cNvSpPr/>
          <p:nvPr/>
        </p:nvSpPr>
        <p:spPr>
          <a:xfrm>
            <a:off x="1" y="6400800"/>
            <a:ext cx="121920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50" name="Google Shape;950;p100"/>
          <p:cNvPicPr preferRelativeResize="0"/>
          <p:nvPr/>
        </p:nvPicPr>
        <p:blipFill rotWithShape="1">
          <a:blip r:embed="rId4">
            <a:alphaModFix/>
          </a:blip>
          <a:srcRect/>
          <a:stretch/>
        </p:blipFill>
        <p:spPr>
          <a:xfrm>
            <a:off x="0" y="6482654"/>
            <a:ext cx="12192000" cy="1325880"/>
          </a:xfrm>
          <a:prstGeom prst="rect">
            <a:avLst/>
          </a:prstGeom>
          <a:noFill/>
          <a:ln>
            <a:noFill/>
          </a:ln>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954"/>
        <p:cNvGrpSpPr/>
        <p:nvPr/>
      </p:nvGrpSpPr>
      <p:grpSpPr>
        <a:xfrm>
          <a:off x="0" y="0"/>
          <a:ext cx="0" cy="0"/>
          <a:chOff x="0" y="0"/>
          <a:chExt cx="0" cy="0"/>
        </a:xfrm>
      </p:grpSpPr>
      <p:pic>
        <p:nvPicPr>
          <p:cNvPr id="955" name="Google Shape;955;p101"/>
          <p:cNvPicPr preferRelativeResize="0"/>
          <p:nvPr/>
        </p:nvPicPr>
        <p:blipFill rotWithShape="1">
          <a:blip r:embed="rId3">
            <a:alphaModFix/>
          </a:blip>
          <a:srcRect/>
          <a:stretch/>
        </p:blipFill>
        <p:spPr>
          <a:xfrm>
            <a:off x="0" y="6494228"/>
            <a:ext cx="12192000" cy="1325880"/>
          </a:xfrm>
          <a:prstGeom prst="rect">
            <a:avLst/>
          </a:prstGeom>
          <a:noFill/>
          <a:ln>
            <a:noFill/>
          </a:ln>
        </p:spPr>
      </p:pic>
      <p:sp>
        <p:nvSpPr>
          <p:cNvPr id="956" name="Google Shape;956;p101"/>
          <p:cNvSpPr txBox="1"/>
          <p:nvPr/>
        </p:nvSpPr>
        <p:spPr>
          <a:xfrm>
            <a:off x="684771" y="661693"/>
            <a:ext cx="10707900" cy="4927500"/>
          </a:xfrm>
          <a:prstGeom prst="rect">
            <a:avLst/>
          </a:prstGeom>
          <a:noFill/>
          <a:ln>
            <a:noFill/>
          </a:ln>
        </p:spPr>
        <p:txBody>
          <a:bodyPr spcFirstLastPara="1" wrap="square" lIns="91425" tIns="45700" rIns="91425" bIns="45700" anchor="ctr" anchorCtr="0">
            <a:noAutofit/>
          </a:bodyPr>
          <a:lstStyle/>
          <a:p>
            <a:pPr marL="0" lvl="0" indent="0" algn="ctr" rtl="0">
              <a:lnSpc>
                <a:spcPct val="85000"/>
              </a:lnSpc>
              <a:spcBef>
                <a:spcPts val="0"/>
              </a:spcBef>
              <a:spcAft>
                <a:spcPts val="0"/>
              </a:spcAft>
              <a:buNone/>
            </a:pPr>
            <a:r>
              <a:rPr lang="en-US" sz="5400" b="1" i="1">
                <a:solidFill>
                  <a:srgbClr val="3F3F3F"/>
                </a:solidFill>
                <a:latin typeface="Calibri"/>
                <a:ea typeface="Calibri"/>
                <a:cs typeface="Calibri"/>
                <a:sym typeface="Calibri"/>
              </a:rPr>
              <a:t>Post-Test</a:t>
            </a:r>
            <a:endParaRPr sz="5400" b="1" i="1">
              <a:solidFill>
                <a:srgbClr val="3F3F3F"/>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1"/>
          <p:cNvSpPr txBox="1">
            <a:spLocks noGrp="1"/>
          </p:cNvSpPr>
          <p:nvPr>
            <p:ph type="title"/>
          </p:nvPr>
        </p:nvSpPr>
        <p:spPr>
          <a:xfrm>
            <a:off x="1102092" y="1505279"/>
            <a:ext cx="10058400" cy="68091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320"/>
              <a:buFont typeface="Calibri"/>
              <a:buNone/>
            </a:pPr>
            <a:r>
              <a:rPr lang="en-US" sz="4320"/>
              <a:t/>
            </a:r>
            <a:br>
              <a:rPr lang="en-US" sz="4320"/>
            </a:br>
            <a:r>
              <a:rPr lang="en-US" sz="4320"/>
              <a:t/>
            </a:r>
            <a:br>
              <a:rPr lang="en-US" sz="4320"/>
            </a:br>
            <a:r>
              <a:rPr lang="en-US" sz="4320"/>
              <a:t/>
            </a:r>
            <a:br>
              <a:rPr lang="en-US" sz="4320"/>
            </a:br>
            <a:r>
              <a:rPr lang="en-US" sz="4320"/>
              <a:t/>
            </a:r>
            <a:br>
              <a:rPr lang="en-US" sz="4320"/>
            </a:br>
            <a:r>
              <a:rPr lang="en-US" sz="4320"/>
              <a:t/>
            </a:r>
            <a:br>
              <a:rPr lang="en-US" sz="4320"/>
            </a:br>
            <a:r>
              <a:rPr lang="en-US" sz="4320"/>
              <a:t/>
            </a:r>
            <a:br>
              <a:rPr lang="en-US" sz="4320"/>
            </a:br>
            <a:r>
              <a:rPr lang="en-US" sz="4320"/>
              <a:t/>
            </a:r>
            <a:br>
              <a:rPr lang="en-US" sz="4320"/>
            </a:br>
            <a:r>
              <a:rPr lang="en-US" sz="4320"/>
              <a:t/>
            </a:r>
            <a:br>
              <a:rPr lang="en-US" sz="4320"/>
            </a:br>
            <a:r>
              <a:rPr lang="en-US" sz="4320"/>
              <a:t/>
            </a:r>
            <a:br>
              <a:rPr lang="en-US" sz="4320"/>
            </a:br>
            <a:r>
              <a:rPr lang="en-US" sz="4320"/>
              <a:t/>
            </a:r>
            <a:br>
              <a:rPr lang="en-US" sz="4320"/>
            </a:br>
            <a:r>
              <a:rPr lang="en-US" sz="4320"/>
              <a:t/>
            </a:r>
            <a:br>
              <a:rPr lang="en-US" sz="4320"/>
            </a:br>
            <a:r>
              <a:rPr lang="en-US" sz="4320"/>
              <a:t/>
            </a:r>
            <a:br>
              <a:rPr lang="en-US" sz="4320"/>
            </a:br>
            <a:r>
              <a:rPr lang="en-US" sz="3959">
                <a:solidFill>
                  <a:srgbClr val="000000"/>
                </a:solidFill>
              </a:rPr>
              <a:t>Here some examples:</a:t>
            </a:r>
            <a:br>
              <a:rPr lang="en-US" sz="3959">
                <a:solidFill>
                  <a:srgbClr val="000000"/>
                </a:solidFill>
              </a:rPr>
            </a:br>
            <a:endParaRPr sz="3959"/>
          </a:p>
        </p:txBody>
      </p:sp>
      <p:sp>
        <p:nvSpPr>
          <p:cNvPr id="188" name="Google Shape;188;p21"/>
          <p:cNvSpPr txBox="1">
            <a:spLocks noGrp="1"/>
          </p:cNvSpPr>
          <p:nvPr>
            <p:ph type="body" idx="2"/>
          </p:nvPr>
        </p:nvSpPr>
        <p:spPr>
          <a:xfrm>
            <a:off x="1193533" y="1859937"/>
            <a:ext cx="9148952" cy="3657600"/>
          </a:xfrm>
          <a:prstGeom prst="rect">
            <a:avLst/>
          </a:prstGeom>
          <a:noFill/>
          <a:ln>
            <a:noFill/>
          </a:ln>
        </p:spPr>
        <p:txBody>
          <a:bodyPr spcFirstLastPara="1" wrap="square" lIns="0" tIns="45700" rIns="0" bIns="45700" anchor="t" anchorCtr="0">
            <a:noAutofit/>
          </a:bodyPr>
          <a:lstStyle/>
          <a:p>
            <a:pPr marL="91440" lvl="0" indent="-125729" algn="l" rtl="0">
              <a:lnSpc>
                <a:spcPct val="170000"/>
              </a:lnSpc>
              <a:spcBef>
                <a:spcPts val="0"/>
              </a:spcBef>
              <a:spcAft>
                <a:spcPts val="0"/>
              </a:spcAft>
              <a:buSzPts val="1980"/>
              <a:buFont typeface="Noto Sans Symbols"/>
              <a:buChar char="▪"/>
            </a:pPr>
            <a:r>
              <a:rPr lang="en-US" sz="2200">
                <a:solidFill>
                  <a:srgbClr val="000000"/>
                </a:solidFill>
                <a:latin typeface="Calibri"/>
                <a:ea typeface="Calibri"/>
                <a:cs typeface="Calibri"/>
                <a:sym typeface="Calibri"/>
              </a:rPr>
              <a:t>People work together as a team to accomplish a common goal. </a:t>
            </a:r>
            <a:endParaRPr/>
          </a:p>
          <a:p>
            <a:pPr marL="91440" lvl="0" indent="-125729" algn="l" rtl="0">
              <a:lnSpc>
                <a:spcPct val="170000"/>
              </a:lnSpc>
              <a:spcBef>
                <a:spcPts val="0"/>
              </a:spcBef>
              <a:spcAft>
                <a:spcPts val="0"/>
              </a:spcAft>
              <a:buSzPts val="1980"/>
              <a:buFont typeface="Noto Sans Symbols"/>
              <a:buChar char="▪"/>
            </a:pPr>
            <a:r>
              <a:rPr lang="en-US" sz="2200">
                <a:solidFill>
                  <a:srgbClr val="000000"/>
                </a:solidFill>
                <a:latin typeface="Calibri"/>
                <a:ea typeface="Calibri"/>
                <a:cs typeface="Calibri"/>
                <a:sym typeface="Calibri"/>
              </a:rPr>
              <a:t>People do not feel threatened. </a:t>
            </a:r>
            <a:endParaRPr/>
          </a:p>
          <a:p>
            <a:pPr marL="91440" lvl="0" indent="-125729" algn="l" rtl="0">
              <a:lnSpc>
                <a:spcPct val="170000"/>
              </a:lnSpc>
              <a:spcBef>
                <a:spcPts val="0"/>
              </a:spcBef>
              <a:spcAft>
                <a:spcPts val="0"/>
              </a:spcAft>
              <a:buSzPts val="1980"/>
              <a:buFont typeface="Noto Sans Symbols"/>
              <a:buChar char="▪"/>
            </a:pPr>
            <a:r>
              <a:rPr lang="en-US" sz="2200">
                <a:solidFill>
                  <a:srgbClr val="000000"/>
                </a:solidFill>
                <a:latin typeface="Calibri"/>
                <a:ea typeface="Calibri"/>
                <a:cs typeface="Calibri"/>
                <a:sym typeface="Calibri"/>
              </a:rPr>
              <a:t>Employees like coming to work.</a:t>
            </a:r>
            <a:endParaRPr/>
          </a:p>
          <a:p>
            <a:pPr marL="91440" lvl="0" indent="-125729" algn="l" rtl="0">
              <a:lnSpc>
                <a:spcPct val="170000"/>
              </a:lnSpc>
              <a:spcBef>
                <a:spcPts val="0"/>
              </a:spcBef>
              <a:spcAft>
                <a:spcPts val="0"/>
              </a:spcAft>
              <a:buSzPts val="1980"/>
              <a:buFont typeface="Noto Sans Symbols"/>
              <a:buChar char="▪"/>
            </a:pPr>
            <a:r>
              <a:rPr lang="en-US" sz="2200">
                <a:solidFill>
                  <a:srgbClr val="000000"/>
                </a:solidFill>
                <a:latin typeface="Calibri"/>
                <a:ea typeface="Calibri"/>
                <a:cs typeface="Calibri"/>
                <a:sym typeface="Calibri"/>
              </a:rPr>
              <a:t>It is a place where people respect one another. People call you by your preferred name.</a:t>
            </a:r>
            <a:endParaRPr/>
          </a:p>
          <a:p>
            <a:pPr marL="91440" lvl="0" indent="-125729" algn="l" rtl="0">
              <a:lnSpc>
                <a:spcPct val="170000"/>
              </a:lnSpc>
              <a:spcBef>
                <a:spcPts val="0"/>
              </a:spcBef>
              <a:spcAft>
                <a:spcPts val="0"/>
              </a:spcAft>
              <a:buSzPts val="1980"/>
              <a:buFont typeface="Noto Sans Symbols"/>
              <a:buChar char="▪"/>
            </a:pPr>
            <a:r>
              <a:rPr lang="en-US" sz="2200">
                <a:solidFill>
                  <a:srgbClr val="000000"/>
                </a:solidFill>
                <a:latin typeface="Calibri"/>
                <a:ea typeface="Calibri"/>
                <a:cs typeface="Calibri"/>
                <a:sym typeface="Calibri"/>
              </a:rPr>
              <a:t>People feel motivated to do a good job.</a:t>
            </a:r>
            <a:endParaRPr/>
          </a:p>
          <a:p>
            <a:pPr marL="91440" lvl="0" indent="-125729" algn="l" rtl="0">
              <a:lnSpc>
                <a:spcPct val="170000"/>
              </a:lnSpc>
              <a:spcBef>
                <a:spcPts val="0"/>
              </a:spcBef>
              <a:spcAft>
                <a:spcPts val="0"/>
              </a:spcAft>
              <a:buSzPts val="1980"/>
              <a:buFont typeface="Noto Sans Symbols"/>
              <a:buChar char="▪"/>
            </a:pPr>
            <a:r>
              <a:rPr lang="en-US" sz="2200">
                <a:solidFill>
                  <a:srgbClr val="000000"/>
                </a:solidFill>
                <a:latin typeface="Calibri"/>
                <a:ea typeface="Calibri"/>
                <a:cs typeface="Calibri"/>
                <a:sym typeface="Calibri"/>
              </a:rPr>
              <a:t>Employees feel a sense of trust with their employer and with each other.</a:t>
            </a:r>
            <a:endParaRPr/>
          </a:p>
        </p:txBody>
      </p:sp>
      <p:pic>
        <p:nvPicPr>
          <p:cNvPr id="189" name="Google Shape;189;p21"/>
          <p:cNvPicPr preferRelativeResize="0"/>
          <p:nvPr/>
        </p:nvPicPr>
        <p:blipFill rotWithShape="1">
          <a:blip r:embed="rId3">
            <a:alphaModFix/>
          </a:blip>
          <a:srcRect/>
          <a:stretch/>
        </p:blipFill>
        <p:spPr>
          <a:xfrm>
            <a:off x="0" y="6482654"/>
            <a:ext cx="12192000" cy="1325880"/>
          </a:xfrm>
          <a:prstGeom prst="rect">
            <a:avLst/>
          </a:prstGeom>
          <a:noFill/>
          <a:ln>
            <a:noFill/>
          </a:ln>
        </p:spPr>
      </p:pic>
      <p:pic>
        <p:nvPicPr>
          <p:cNvPr id="190" name="Google Shape;190;p21" descr="A close up of a sign&#10;&#10;Description automatically generated"/>
          <p:cNvPicPr preferRelativeResize="0"/>
          <p:nvPr/>
        </p:nvPicPr>
        <p:blipFill rotWithShape="1">
          <a:blip r:embed="rId4">
            <a:alphaModFix/>
          </a:blip>
          <a:srcRect/>
          <a:stretch/>
        </p:blipFill>
        <p:spPr>
          <a:xfrm>
            <a:off x="9900632" y="525651"/>
            <a:ext cx="1631750" cy="1631750"/>
          </a:xfrm>
          <a:prstGeom prst="rect">
            <a:avLst/>
          </a:prstGeom>
          <a:noFill/>
          <a:ln>
            <a:noFill/>
          </a:ln>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sp>
        <p:nvSpPr>
          <p:cNvPr id="961" name="Google Shape;961;p102"/>
          <p:cNvSpPr txBox="1">
            <a:spLocks noGrp="1"/>
          </p:cNvSpPr>
          <p:nvPr>
            <p:ph type="title" idx="4294967295"/>
          </p:nvPr>
        </p:nvSpPr>
        <p:spPr>
          <a:xfrm>
            <a:off x="948174" y="1047462"/>
            <a:ext cx="10707757" cy="4927600"/>
          </a:xfrm>
          <a:prstGeom prst="rect">
            <a:avLst/>
          </a:prstGeom>
          <a:noFill/>
          <a:ln>
            <a:noFill/>
          </a:ln>
        </p:spPr>
        <p:txBody>
          <a:bodyPr spcFirstLastPara="1" wrap="square" lIns="91425" tIns="45700" rIns="91425" bIns="45700" anchor="ctr" anchorCtr="0">
            <a:noAutofit/>
          </a:bodyPr>
          <a:lstStyle/>
          <a:p>
            <a:pPr marL="0" lvl="0" indent="0" algn="ctr" rtl="0">
              <a:lnSpc>
                <a:spcPct val="85000"/>
              </a:lnSpc>
              <a:spcBef>
                <a:spcPts val="0"/>
              </a:spcBef>
              <a:spcAft>
                <a:spcPts val="0"/>
              </a:spcAft>
              <a:buClr>
                <a:srgbClr val="262626"/>
              </a:buClr>
              <a:buSzPts val="4800"/>
              <a:buFont typeface="Calibri"/>
              <a:buNone/>
            </a:pPr>
            <a:r>
              <a:rPr lang="en-US">
                <a:solidFill>
                  <a:srgbClr val="262626"/>
                </a:solidFill>
              </a:rPr>
              <a:t>Thank you!</a:t>
            </a:r>
            <a:br>
              <a:rPr lang="en-US">
                <a:solidFill>
                  <a:srgbClr val="262626"/>
                </a:solidFill>
              </a:rPr>
            </a:br>
            <a:r>
              <a:rPr lang="en-US">
                <a:solidFill>
                  <a:srgbClr val="262626"/>
                </a:solidFill>
              </a:rPr>
              <a:t>Gracias! </a:t>
            </a:r>
            <a:r>
              <a:rPr lang="en-US"/>
              <a:t> </a:t>
            </a:r>
            <a:br>
              <a:rPr lang="en-US"/>
            </a:br>
            <a:endParaRPr sz="5400" i="1"/>
          </a:p>
        </p:txBody>
      </p:sp>
      <p:pic>
        <p:nvPicPr>
          <p:cNvPr id="962" name="Google Shape;962;p102"/>
          <p:cNvPicPr preferRelativeResize="0"/>
          <p:nvPr/>
        </p:nvPicPr>
        <p:blipFill rotWithShape="1">
          <a:blip r:embed="rId3">
            <a:alphaModFix/>
          </a:blip>
          <a:srcRect/>
          <a:stretch/>
        </p:blipFill>
        <p:spPr>
          <a:xfrm>
            <a:off x="0" y="6494228"/>
            <a:ext cx="12192000" cy="1325880"/>
          </a:xfrm>
          <a:prstGeom prst="rect">
            <a:avLst/>
          </a:prstGeom>
          <a:noFill/>
          <a:ln>
            <a:noFill/>
          </a:ln>
        </p:spPr>
      </p:pic>
    </p:spTree>
  </p:cSld>
  <p:clrMapOvr>
    <a:masterClrMapping/>
  </p:clrMapOvr>
</p:sld>
</file>

<file path=ppt/theme/theme1.xml><?xml version="1.0" encoding="utf-8"?>
<a:theme xmlns:a="http://schemas.openxmlformats.org/drawingml/2006/main" name="Retrospect">
  <a:themeElements>
    <a:clrScheme name="Retrospect">
      <a:dk1>
        <a:srgbClr val="000000"/>
      </a:dk1>
      <a:lt1>
        <a:srgbClr val="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2269</Words>
  <Application>Microsoft Office PowerPoint</Application>
  <PresentationFormat>Widescreen</PresentationFormat>
  <Paragraphs>286</Paragraphs>
  <Slides>90</Slides>
  <Notes>90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90</vt:i4>
      </vt:variant>
    </vt:vector>
  </HeadingPairs>
  <TitlesOfParts>
    <vt:vector size="95" baseType="lpstr">
      <vt:lpstr>Arial</vt:lpstr>
      <vt:lpstr>Calibri</vt:lpstr>
      <vt:lpstr>Noto Sans Symbols</vt:lpstr>
      <vt:lpstr>Times New Roman</vt:lpstr>
      <vt:lpstr>Retrospect</vt:lpstr>
      <vt:lpstr>       ¡Basta! Prevent Sexual Harassment in Agriculture </vt:lpstr>
      <vt:lpstr>PowerPoint Presentation</vt:lpstr>
      <vt:lpstr>PowerPoint Presentation</vt:lpstr>
      <vt:lpstr>Ground Rules </vt:lpstr>
      <vt:lpstr>            Ground Rules  </vt:lpstr>
      <vt:lpstr>            Ground Rules  </vt:lpstr>
      <vt:lpstr>SEGMENT 1</vt:lpstr>
      <vt:lpstr>Q: What does a healthy and safe workplace  look like to you?  </vt:lpstr>
      <vt:lpstr>            Here some examples: </vt:lpstr>
      <vt:lpstr>            Here some examples: </vt:lpstr>
      <vt:lpstr>PowerPoint Presentation</vt:lpstr>
      <vt:lpstr>Q: What does respect mean to you?    </vt:lpstr>
      <vt:lpstr>A feeling of regard and consideration for someone or something; to be thoughtful toward another so as not to offend or to wrong. </vt:lpstr>
      <vt:lpstr>Q: What are common acts of disrespect in the workplace that impact the organizational             climate?    </vt:lpstr>
      <vt:lpstr>            Here some examples: </vt:lpstr>
      <vt:lpstr>            Here some examples: </vt:lpstr>
      <vt:lpstr>To support a respectful work environment  </vt:lpstr>
      <vt:lpstr>            Employers can cultivate a respectful workplace…</vt:lpstr>
      <vt:lpstr> Q: When is it harassment?      </vt:lpstr>
      <vt:lpstr>Harassment is unwelcome conduct that is based on race, color, religion, sex (including pregnancy), national origin, age,  disability or genetics. </vt:lpstr>
      <vt:lpstr>Types of Harassment </vt:lpstr>
      <vt:lpstr>What is a Hostile Work Environment?</vt:lpstr>
      <vt:lpstr>Q: Would you describe this scene as a hostile work environment?   </vt:lpstr>
      <vt:lpstr>SEGMENT 2</vt:lpstr>
      <vt:lpstr>Q: Is this sexual harassment?</vt:lpstr>
      <vt:lpstr> Q: How Much Do You Know about Sexual Harassment?  </vt:lpstr>
      <vt:lpstr>Q: What is sexual harassment?  </vt:lpstr>
      <vt:lpstr>Pre-test content</vt:lpstr>
      <vt:lpstr>Unwelcome sexual advances, requests for sexual favors,    and other verbal or            physical harassment of a sexual nature.   </vt:lpstr>
      <vt:lpstr>Q: Which one type of sexual harassment is demonstrated by Pedro in Scene 3?</vt:lpstr>
      <vt:lpstr>Q: What factors do you think influence sexual harassment in the agricultural worksite? </vt:lpstr>
      <vt:lpstr>PowerPoint Presentation</vt:lpstr>
      <vt:lpstr>Q: Does your company have a sexual harassment policy?   </vt:lpstr>
      <vt:lpstr> Q: Does your policy follow EEOC guidelines?  </vt:lpstr>
      <vt:lpstr>Q: Is it posted for employees to read?  </vt:lpstr>
      <vt:lpstr>Q: How do Pedro’s actions threaten not only Juana’s well-being but the well-being of her colleagues and the entire company? </vt:lpstr>
      <vt:lpstr>Sexual harassment Impact on the worksite and employer </vt:lpstr>
      <vt:lpstr>Disrespectful behaviors in the workplace, if left unchecked,  create conditions for sexual harassment to occur </vt:lpstr>
      <vt:lpstr> Q: What’s the first step someone should take if they are experiencing sexual harassment?   </vt:lpstr>
      <vt:lpstr>SEGMENT 3</vt:lpstr>
      <vt:lpstr>  Q: Have you heard of the term  "bystander" ? What does it mean to be a bystander?    </vt:lpstr>
      <vt:lpstr>A person who is present when an event takes place but isn’t directly involved. Bystanders might be present when sexual harassment occurs—or they could witness the circumstances that lead up to it. </vt:lpstr>
      <vt:lpstr>Q: What were the inappropriate behaviors that can be considered sexual harassment?</vt:lpstr>
      <vt:lpstr>  Q:Do you think Jose should intervene in this situation as a bystander?    Why/why not?      </vt:lpstr>
      <vt:lpstr>Q: What do you think the difference is between a bystander and an ally?     </vt:lpstr>
      <vt:lpstr>A person or organization that takes action to help  and support another.</vt:lpstr>
      <vt:lpstr>An ally is someone who does more than just observe. They provide help and support!</vt:lpstr>
      <vt:lpstr> Q: What steps can you take as an employer or supervisor to act as an ally, and to ensure that employees, such as Juana and Jose feel safe to report  acts of sexual harassment?  </vt:lpstr>
      <vt:lpstr>            Some possible strategies include: </vt:lpstr>
      <vt:lpstr>            Some possible strategies include: </vt:lpstr>
      <vt:lpstr>  Q: What things  might prevent someone from intervening or taking action to help someone being sexually harassed?      </vt:lpstr>
      <vt:lpstr>            Possible barriers could include: </vt:lpstr>
      <vt:lpstr>No matter what the IMMIGRATION  status is, EMPLOYEES have rights!</vt:lpstr>
      <vt:lpstr>  Q:How is taking action when you see someone being harassed a benefit to everyone in the workplace?        </vt:lpstr>
      <vt:lpstr>SEGMENT 4</vt:lpstr>
      <vt:lpstr>Q: By show of hand, how many of you are familiar with procedures for reporting  sexual harassment?       </vt:lpstr>
      <vt:lpstr>Q: What’s the first step Juana should take to report sexual harassment?         </vt:lpstr>
      <vt:lpstr>Q:Who is that appointed person at your workplace?       </vt:lpstr>
      <vt:lpstr>Q: What should Juana do if saying “No” is not enough? </vt:lpstr>
      <vt:lpstr>  Remember, not all supervisors behave like Miguel in this scene.  </vt:lpstr>
      <vt:lpstr>  Q: What happens to the employer if they fail to take a report of sexual harassment seriously? </vt:lpstr>
      <vt:lpstr>  If the supervisor's harassment results in a hostile work environment, the employer can avoid liability only if it can prove that:  1) It reasonably tried to prevent and promptly correct the harassing behavior.  2) The employee unreasonably failed to take advantage of any preventive or corrective opportunities provided by the employer.   </vt:lpstr>
      <vt:lpstr>  The employer will be liable for harassment by non-supervisory employees or non-employees over whom it has control (e.g., independent contractors or customers on the premises), if it knew, or should have known about the harassment and failed to take prompt and appropriate corrective action.</vt:lpstr>
      <vt:lpstr>Q: So what should Juana do next?        </vt:lpstr>
      <vt:lpstr>Q:What steps should you take to report sexual harassment? </vt:lpstr>
      <vt:lpstr>Q: What kinds of things should someone being harassed write down to report what              happened?         </vt:lpstr>
      <vt:lpstr>Q: Why does documentation matter so much?       </vt:lpstr>
      <vt:lpstr>SEGMENT 5</vt:lpstr>
      <vt:lpstr>Q: Who is responsible for preventing sexual   harassment?       </vt:lpstr>
      <vt:lpstr>WE all can do something to STOP sexual harassment!      </vt:lpstr>
      <vt:lpstr>STRATEGIES FOR GROWERS</vt:lpstr>
      <vt:lpstr>PowerPoint Presentation</vt:lpstr>
      <vt:lpstr>Strategies </vt:lpstr>
      <vt:lpstr>Strategies </vt:lpstr>
      <vt:lpstr>Strategies </vt:lpstr>
      <vt:lpstr>Q: Do you have any ideas or suggestions that can help improve communication and respect in the workplace?     </vt:lpstr>
      <vt:lpstr>Providing regular anti-harassment training as well as reminders can send a clear message to your employees: sexual harassment is not allowed at your company.     </vt:lpstr>
      <vt:lpstr>Remember, sexual harassment is not only a crime, it also could cost you money, productivity and hurt your business.   </vt:lpstr>
      <vt:lpstr> Q: Does your policy follow EEOC guidelines?  </vt:lpstr>
      <vt:lpstr>Q: Is there anything you do at your site that we have not mentioned?    </vt:lpstr>
      <vt:lpstr>  STRATEGIES FOR SUPERVISORS</vt:lpstr>
      <vt:lpstr>Q: How can you, as a supervisor, help to reduce sexual harassment in your workplace?     </vt:lpstr>
      <vt:lpstr>PowerPoint Presentation</vt:lpstr>
      <vt:lpstr>Strategies </vt:lpstr>
      <vt:lpstr>Strategies </vt:lpstr>
      <vt:lpstr>Strategies </vt:lpstr>
      <vt:lpstr>  Review your company’s sexual harassment policy </vt:lpstr>
      <vt:lpstr>  Q: Do you have any questions or closing thoughts about what we’ve discussed  today?  </vt:lpstr>
      <vt:lpstr>PowerPoint Presentation</vt:lpstr>
      <vt:lpstr>Thank you! Gracias!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¡Basta! Prevent Sexual Harassment in Agriculture </dc:title>
  <dc:creator>Rocio Castillo-Foell</dc:creator>
  <cp:lastModifiedBy>DENNISE O DRURY</cp:lastModifiedBy>
  <cp:revision>1</cp:revision>
  <dcterms:modified xsi:type="dcterms:W3CDTF">2019-11-19T01:30:15Z</dcterms:modified>
</cp:coreProperties>
</file>